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7157408C-3064-469C-BC2A-D820F8452C9E}">
  <a:tblStyle styleId="{7157408C-3064-469C-BC2A-D820F8452C9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6E6E6"/>
          </a:solidFill>
        </a:fill>
      </a:tcStyle>
    </a:wholeTbl>
    <a:band1H>
      <a:tcStyle>
        <a:fill>
          <a:solidFill>
            <a:srgbClr val="CACACA"/>
          </a:solidFill>
        </a:fill>
      </a:tcStyle>
    </a:band1H>
    <a:band1V>
      <a:tcStyle>
        <a:fill>
          <a:solidFill>
            <a:srgbClr val="CACACA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dk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dk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05.png"/><Relationship Id="rId5" Type="http://schemas.openxmlformats.org/officeDocument/2006/relationships/image" Target="../media/image08.png"/><Relationship Id="rId6" Type="http://schemas.openxmlformats.org/officeDocument/2006/relationships/image" Target="../media/image09.png"/><Relationship Id="rId7" Type="http://schemas.openxmlformats.org/officeDocument/2006/relationships/image" Target="../media/image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07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05.png"/><Relationship Id="rId5" Type="http://schemas.openxmlformats.org/officeDocument/2006/relationships/image" Target="../media/image16.png"/><Relationship Id="rId6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presentation/d/1tf4fAl556uftfInoTjfrVmJC7nJ9HyPNweIdrgFuwko/edit" TargetMode="External"/><Relationship Id="rId4" Type="http://schemas.openxmlformats.org/officeDocument/2006/relationships/hyperlink" Target="https://docs.google.com/presentation/d/1tf4fAl556uftfInoTjfrVmJC7nJ9HyPNweIdrgFuwko/ed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14.png"/><Relationship Id="rId7" Type="http://schemas.openxmlformats.org/officeDocument/2006/relationships/image" Target="../media/image0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0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08.png"/><Relationship Id="rId5" Type="http://schemas.openxmlformats.org/officeDocument/2006/relationships/image" Target="../media/image05.png"/><Relationship Id="rId6" Type="http://schemas.openxmlformats.org/officeDocument/2006/relationships/image" Target="../media/image09.png"/><Relationship Id="rId7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presentation/d/115BBrCLPV5_JmAvTebCE3jLNFxTNYPLBtfHllTI3MVA/edi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jpg"/><Relationship Id="rId4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S2_</a:t>
            </a:r>
            <a:r>
              <a:rPr lang="en-US"/>
              <a:t>타운</a:t>
            </a: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2016.04.11.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064" y="36576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4137064" y="366698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133871" y="5320839"/>
            <a:ext cx="3544336" cy="68246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77" name="Shape 277"/>
          <p:cNvGrpSpPr/>
          <p:nvPr/>
        </p:nvGrpSpPr>
        <p:grpSpPr>
          <a:xfrm>
            <a:off x="4220221" y="6003301"/>
            <a:ext cx="3398208" cy="579976"/>
            <a:chOff x="2429815" y="5939362"/>
            <a:chExt cx="3398208" cy="579976"/>
          </a:xfrm>
        </p:grpSpPr>
        <p:grpSp>
          <p:nvGrpSpPr>
            <p:cNvPr id="278" name="Shape 278"/>
            <p:cNvGrpSpPr/>
            <p:nvPr/>
          </p:nvGrpSpPr>
          <p:grpSpPr>
            <a:xfrm>
              <a:off x="3495717" y="5965156"/>
              <a:ext cx="2332305" cy="553824"/>
              <a:chOff x="3495717" y="5964319"/>
              <a:chExt cx="2332305" cy="553824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4778542" y="5998351"/>
                <a:ext cx="1049480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281" name="Shape 281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3655623" y="5964319"/>
                <a:ext cx="949296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3710471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285" name="Shape 28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Shape 286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287" name="Shape 287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064" y="36576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4137064" y="366698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Shape 291"/>
          <p:cNvGrpSpPr/>
          <p:nvPr/>
        </p:nvGrpSpPr>
        <p:grpSpPr>
          <a:xfrm>
            <a:off x="4248530" y="476448"/>
            <a:ext cx="3321538" cy="6081165"/>
            <a:chOff x="2458125" y="34382"/>
            <a:chExt cx="3770057" cy="6902326"/>
          </a:xfrm>
        </p:grpSpPr>
        <p:sp>
          <p:nvSpPr>
            <p:cNvPr id="292" name="Shape 292"/>
            <p:cNvSpPr/>
            <p:nvPr/>
          </p:nvSpPr>
          <p:spPr>
            <a:xfrm>
              <a:off x="2458125" y="34382"/>
              <a:ext cx="3770056" cy="620245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4501255" y="6373373"/>
              <a:ext cx="1726927" cy="56333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상점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2543588" y="486539"/>
              <a:ext cx="3611324" cy="566171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627783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4403982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5292080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3515882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2627783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4403982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5292080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3515882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2627783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4403982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5292080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3515882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2627783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4403982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5292080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3515882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2627783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4403982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5292080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3515882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2627783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4403982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5292080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3515882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2627783" y="3204758"/>
              <a:ext cx="3443564" cy="165474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4716016" y="4152246"/>
              <a:ext cx="1218544" cy="5760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742244" y="3248541"/>
              <a:ext cx="1759008" cy="314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고급</a:t>
              </a:r>
              <a:r>
                <a:rPr b="1" lang="en-US" sz="1200">
                  <a:solidFill>
                    <a:schemeClr val="dk1"/>
                  </a:solidFill>
                </a:rPr>
                <a:t>타운</a:t>
              </a: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2742244" y="3614694"/>
              <a:ext cx="3192315" cy="1068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원하는 위치로 </a:t>
              </a:r>
              <a:r>
                <a:rPr lang="en-US" sz="1050">
                  <a:solidFill>
                    <a:schemeClr val="lt1"/>
                  </a:solidFill>
                </a:rPr>
                <a:t>타운을</a:t>
              </a: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이동할 수 있습니다.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2627783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4403982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292080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3515882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Shape 327"/>
          <p:cNvSpPr/>
          <p:nvPr/>
        </p:nvSpPr>
        <p:spPr>
          <a:xfrm>
            <a:off x="4128964" y="4439589"/>
            <a:ext cx="3535200" cy="15660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D8D8D8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8" name="Shape 328"/>
          <p:cNvSpPr/>
          <p:nvPr/>
        </p:nvSpPr>
        <p:spPr>
          <a:xfrm>
            <a:off x="4180712" y="602649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 rot="10800000">
            <a:off x="4266877" y="607435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4323823" y="572718"/>
            <a:ext cx="3181692" cy="302091"/>
          </a:xfrm>
          <a:prstGeom prst="roundRect">
            <a:avLst>
              <a:gd fmla="val 0" name="adj"/>
            </a:avLst>
          </a:prstGeom>
          <a:solidFill>
            <a:srgbClr val="2E75B5"/>
          </a:solidFill>
          <a:ln cap="flat" cmpd="sng" w="9525">
            <a:solidFill>
              <a:srgbClr val="222A3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가방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636104" y="365760"/>
            <a:ext cx="338613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고급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인벤토리에서 사용</a:t>
            </a:r>
          </a:p>
        </p:txBody>
      </p:sp>
      <p:sp>
        <p:nvSpPr>
          <p:cNvPr id="332" name="Shape 332"/>
          <p:cNvSpPr/>
          <p:nvPr/>
        </p:nvSpPr>
        <p:spPr>
          <a:xfrm>
            <a:off x="9527367" y="3781710"/>
            <a:ext cx="1368152" cy="3600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사용</a:t>
            </a:r>
          </a:p>
        </p:txBody>
      </p:sp>
      <p:cxnSp>
        <p:nvCxnSpPr>
          <p:cNvPr id="333" name="Shape 333"/>
          <p:cNvCxnSpPr>
            <a:stCxn id="332" idx="1"/>
          </p:cNvCxnSpPr>
          <p:nvPr/>
        </p:nvCxnSpPr>
        <p:spPr>
          <a:xfrm flipH="1">
            <a:off x="6940767" y="3961730"/>
            <a:ext cx="2586600" cy="39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pic>
        <p:nvPicPr>
          <p:cNvPr descr="C:\Users\Peter\Desktop\com.hcg.cok.gp_v2.0.10-1002_Android-2.3.3\res\drawable-hdpi-v4\item001.png" id="334" name="Shape 3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0614" y="2459233"/>
            <a:ext cx="784799" cy="7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>
            <a:off x="8612967" y="4330248"/>
            <a:ext cx="3128409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 고급</a:t>
            </a:r>
            <a:r>
              <a:rPr lang="en-US" sz="1200">
                <a:solidFill>
                  <a:schemeClr val="lt1"/>
                </a:solidFill>
              </a:rPr>
              <a:t>타운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을(를)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사용하시겠습니까?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9518167" y="5743289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636104" y="365760"/>
            <a:ext cx="338613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고급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인벤토리에서 사용</a:t>
            </a:r>
          </a:p>
        </p:txBody>
      </p:sp>
      <p:grpSp>
        <p:nvGrpSpPr>
          <p:cNvPr id="342" name="Shape 342"/>
          <p:cNvGrpSpPr/>
          <p:nvPr/>
        </p:nvGrpSpPr>
        <p:grpSpPr>
          <a:xfrm>
            <a:off x="4022239" y="579804"/>
            <a:ext cx="3240000" cy="5780442"/>
            <a:chOff x="4022239" y="579804"/>
            <a:chExt cx="3240000" cy="5780442"/>
          </a:xfrm>
        </p:grpSpPr>
        <p:pic>
          <p:nvPicPr>
            <p:cNvPr descr="Screen Clipping" id="343" name="Shape 3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22239" y="600247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Shape 3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22239" y="579804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Shape 345"/>
          <p:cNvGrpSpPr/>
          <p:nvPr/>
        </p:nvGrpSpPr>
        <p:grpSpPr>
          <a:xfrm rot="2700000">
            <a:off x="4836491" y="2697097"/>
            <a:ext cx="1566235" cy="1566231"/>
            <a:chOff x="1376125" y="1955548"/>
            <a:chExt cx="1566250" cy="1566246"/>
          </a:xfrm>
        </p:grpSpPr>
        <p:sp>
          <p:nvSpPr>
            <p:cNvPr id="346" name="Shape 346"/>
            <p:cNvSpPr/>
            <p:nvPr/>
          </p:nvSpPr>
          <p:spPr>
            <a:xfrm>
              <a:off x="1376126" y="1955548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2181885" y="1955549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181883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1376125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0" name="Shape 3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4026" y="2829223"/>
            <a:ext cx="1496422" cy="105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Shape 351"/>
          <p:cNvGrpSpPr/>
          <p:nvPr/>
        </p:nvGrpSpPr>
        <p:grpSpPr>
          <a:xfrm>
            <a:off x="4546770" y="3932950"/>
            <a:ext cx="2190937" cy="482017"/>
            <a:chOff x="1086416" y="3039776"/>
            <a:chExt cx="2190937" cy="482017"/>
          </a:xfrm>
        </p:grpSpPr>
        <p:sp>
          <p:nvSpPr>
            <p:cNvPr id="352" name="Shape 352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 txBox="1"/>
            <p:nvPr/>
          </p:nvSpPr>
          <p:spPr>
            <a:xfrm>
              <a:off x="1833072" y="3068265"/>
              <a:ext cx="6976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EE599"/>
                  </a:solidFill>
                </a:rPr>
                <a:t>타운</a:t>
              </a:r>
              <a:r>
                <a:rPr b="1" lang="en-US" sz="1000">
                  <a:solidFill>
                    <a:srgbClr val="FEE599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pic>
          <p:nvPicPr>
            <p:cNvPr descr="C:\Users\Peter\Desktop\com.hcg.cok.gp_v2.0.10-1002_Android-2.3.3\res\drawable-hdpi-v4\item001.png" id="355" name="Shape 3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56735" y="3206398"/>
              <a:ext cx="273849" cy="2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Shape 356"/>
            <p:cNvSpPr txBox="1"/>
            <p:nvPr/>
          </p:nvSpPr>
          <p:spPr>
            <a:xfrm>
              <a:off x="2052682" y="3231232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357" name="Shape 357"/>
          <p:cNvSpPr/>
          <p:nvPr/>
        </p:nvSpPr>
        <p:spPr>
          <a:xfrm rot="2700000">
            <a:off x="5097095" y="2368723"/>
            <a:ext cx="987686" cy="987686"/>
          </a:xfrm>
          <a:prstGeom prst="quadArrow">
            <a:avLst>
              <a:gd fmla="val 9565" name="adj1"/>
              <a:gd fmla="val 10560" name="adj2"/>
              <a:gd fmla="val 10062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1237665" y="2878518"/>
            <a:ext cx="2183013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</a:t>
            </a:r>
            <a:r>
              <a:rPr lang="en-US" sz="1200">
                <a:solidFill>
                  <a:schemeClr val="lt1"/>
                </a:solidFill>
              </a:rPr>
              <a:t>타운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위에 </a:t>
            </a:r>
            <a:r>
              <a:rPr lang="en-US" sz="1200">
                <a:solidFill>
                  <a:schemeClr val="lt1"/>
                </a:solidFill>
              </a:rPr>
              <a:t>타운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이동UI 노출</a:t>
            </a:r>
          </a:p>
        </p:txBody>
      </p:sp>
      <p:cxnSp>
        <p:nvCxnSpPr>
          <p:cNvPr id="359" name="Shape 359"/>
          <p:cNvCxnSpPr>
            <a:stCxn id="358" idx="3"/>
          </p:cNvCxnSpPr>
          <p:nvPr/>
        </p:nvCxnSpPr>
        <p:spPr>
          <a:xfrm>
            <a:off x="3420679" y="3165757"/>
            <a:ext cx="2163900" cy="19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60" name="Shape 360"/>
          <p:cNvSpPr/>
          <p:nvPr/>
        </p:nvSpPr>
        <p:spPr>
          <a:xfrm>
            <a:off x="8442735" y="2226775"/>
            <a:ext cx="2183013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드래그로 위치 이동</a:t>
            </a:r>
          </a:p>
        </p:txBody>
      </p:sp>
      <p:cxnSp>
        <p:nvCxnSpPr>
          <p:cNvPr id="361" name="Shape 361"/>
          <p:cNvCxnSpPr>
            <a:stCxn id="360" idx="1"/>
          </p:cNvCxnSpPr>
          <p:nvPr/>
        </p:nvCxnSpPr>
        <p:spPr>
          <a:xfrm flipH="1">
            <a:off x="5991135" y="2514014"/>
            <a:ext cx="2451600" cy="19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62" name="Shape 362"/>
          <p:cNvSpPr/>
          <p:nvPr/>
        </p:nvSpPr>
        <p:spPr>
          <a:xfrm>
            <a:off x="8442735" y="3597855"/>
            <a:ext cx="2647759" cy="6655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</a:rPr>
              <a:t>타운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버튼 비활성화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4개 타일 전부 빈타일일 경우에만 활성화</a:t>
            </a:r>
          </a:p>
        </p:txBody>
      </p:sp>
      <p:cxnSp>
        <p:nvCxnSpPr>
          <p:cNvPr id="363" name="Shape 363"/>
          <p:cNvCxnSpPr>
            <a:stCxn id="362" idx="1"/>
          </p:cNvCxnSpPr>
          <p:nvPr/>
        </p:nvCxnSpPr>
        <p:spPr>
          <a:xfrm flipH="1">
            <a:off x="5991135" y="3930612"/>
            <a:ext cx="2451600" cy="14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64" name="Shape 364"/>
          <p:cNvSpPr/>
          <p:nvPr/>
        </p:nvSpPr>
        <p:spPr>
          <a:xfrm>
            <a:off x="1237665" y="4515687"/>
            <a:ext cx="2183013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화면의 다른 공간을 터치하면 </a:t>
            </a:r>
            <a:r>
              <a:rPr lang="en-US" sz="1200">
                <a:solidFill>
                  <a:schemeClr val="lt1"/>
                </a:solidFill>
              </a:rPr>
              <a:t>타운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취소</a:t>
            </a:r>
          </a:p>
        </p:txBody>
      </p:sp>
      <p:cxnSp>
        <p:nvCxnSpPr>
          <p:cNvPr id="365" name="Shape 365"/>
          <p:cNvCxnSpPr>
            <a:stCxn id="364" idx="3"/>
          </p:cNvCxnSpPr>
          <p:nvPr/>
        </p:nvCxnSpPr>
        <p:spPr>
          <a:xfrm>
            <a:off x="3420679" y="4802926"/>
            <a:ext cx="1433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66" name="Shape 366"/>
          <p:cNvSpPr/>
          <p:nvPr/>
        </p:nvSpPr>
        <p:spPr>
          <a:xfrm>
            <a:off x="1739857" y="1518183"/>
            <a:ext cx="1680822" cy="3600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필드 맵으로 자동전환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Clipping" id="371" name="Shape 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2239" y="629535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636104" y="365760"/>
            <a:ext cx="338613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고급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인벤토리에서 사용</a:t>
            </a: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4519" y="622879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1237665" y="3428583"/>
            <a:ext cx="2183013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필드 오브젝트가 있는 타일은 붉은 색으로 표시</a:t>
            </a: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6308" y="3502878"/>
            <a:ext cx="1496422" cy="105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Shape 376"/>
          <p:cNvGrpSpPr/>
          <p:nvPr/>
        </p:nvGrpSpPr>
        <p:grpSpPr>
          <a:xfrm rot="-2700000">
            <a:off x="4836491" y="2697097"/>
            <a:ext cx="1566235" cy="1566231"/>
            <a:chOff x="1376125" y="1955548"/>
            <a:chExt cx="1566250" cy="1566246"/>
          </a:xfrm>
        </p:grpSpPr>
        <p:sp>
          <p:nvSpPr>
            <p:cNvPr id="377" name="Shape 377"/>
            <p:cNvSpPr/>
            <p:nvPr/>
          </p:nvSpPr>
          <p:spPr>
            <a:xfrm>
              <a:off x="1376126" y="1955548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2181885" y="1955549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2181883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1376125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1" name="Shape 3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94026" y="2829223"/>
            <a:ext cx="1496422" cy="105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Shape 382"/>
          <p:cNvGrpSpPr/>
          <p:nvPr/>
        </p:nvGrpSpPr>
        <p:grpSpPr>
          <a:xfrm>
            <a:off x="4559050" y="3958718"/>
            <a:ext cx="2190937" cy="482017"/>
            <a:chOff x="1086416" y="3039776"/>
            <a:chExt cx="2190937" cy="482017"/>
          </a:xfrm>
        </p:grpSpPr>
        <p:sp>
          <p:nvSpPr>
            <p:cNvPr id="383" name="Shape 383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 txBox="1"/>
            <p:nvPr/>
          </p:nvSpPr>
          <p:spPr>
            <a:xfrm>
              <a:off x="1833072" y="3068265"/>
              <a:ext cx="6976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EE599"/>
                  </a:solidFill>
                </a:rPr>
                <a:t>타운</a:t>
              </a:r>
              <a:r>
                <a:rPr b="1" lang="en-US" sz="1000">
                  <a:solidFill>
                    <a:srgbClr val="FEE599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pic>
          <p:nvPicPr>
            <p:cNvPr descr="C:\Users\Peter\Desktop\com.hcg.cok.gp_v2.0.10-1002_Android-2.3.3\res\drawable-hdpi-v4\item001.png" id="386" name="Shape 38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56735" y="3206398"/>
              <a:ext cx="273849" cy="2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Shape 387"/>
            <p:cNvSpPr txBox="1"/>
            <p:nvPr/>
          </p:nvSpPr>
          <p:spPr>
            <a:xfrm>
              <a:off x="2052682" y="3231232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cxnSp>
        <p:nvCxnSpPr>
          <p:cNvPr id="388" name="Shape 388"/>
          <p:cNvCxnSpPr/>
          <p:nvPr/>
        </p:nvCxnSpPr>
        <p:spPr>
          <a:xfrm>
            <a:off x="3420678" y="3710082"/>
            <a:ext cx="2163974" cy="19041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389" name="Shape 389"/>
          <p:cNvSpPr/>
          <p:nvPr/>
        </p:nvSpPr>
        <p:spPr>
          <a:xfrm>
            <a:off x="1237665" y="2541983"/>
            <a:ext cx="2183013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타일은 녹색으로 표시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3420678" y="2823483"/>
            <a:ext cx="1415801" cy="60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Shape 395"/>
          <p:cNvGrpSpPr/>
          <p:nvPr/>
        </p:nvGrpSpPr>
        <p:grpSpPr>
          <a:xfrm>
            <a:off x="4022239" y="558805"/>
            <a:ext cx="3240000" cy="5780442"/>
            <a:chOff x="4022239" y="579804"/>
            <a:chExt cx="3240000" cy="5780442"/>
          </a:xfrm>
        </p:grpSpPr>
        <p:pic>
          <p:nvPicPr>
            <p:cNvPr descr="Screen Clipping" id="396" name="Shape 3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22239" y="600247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Shape 3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22239" y="579804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Shape 398"/>
          <p:cNvSpPr txBox="1"/>
          <p:nvPr/>
        </p:nvSpPr>
        <p:spPr>
          <a:xfrm>
            <a:off x="636104" y="365760"/>
            <a:ext cx="338613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고급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인벤토리에서 사용</a:t>
            </a:r>
          </a:p>
        </p:txBody>
      </p:sp>
      <p:sp>
        <p:nvSpPr>
          <p:cNvPr id="399" name="Shape 399"/>
          <p:cNvSpPr/>
          <p:nvPr/>
        </p:nvSpPr>
        <p:spPr>
          <a:xfrm>
            <a:off x="896292" y="3428583"/>
            <a:ext cx="2524386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타운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가능할 경우 버튼 활성화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</a:t>
            </a:r>
            <a:r>
              <a:rPr lang="en-US" sz="1050">
                <a:solidFill>
                  <a:schemeClr val="lt1"/>
                </a:solidFill>
              </a:rPr>
              <a:t>타운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완료</a:t>
            </a:r>
          </a:p>
        </p:txBody>
      </p:sp>
      <p:grpSp>
        <p:nvGrpSpPr>
          <p:cNvPr id="400" name="Shape 400"/>
          <p:cNvGrpSpPr/>
          <p:nvPr/>
        </p:nvGrpSpPr>
        <p:grpSpPr>
          <a:xfrm rot="2700000">
            <a:off x="4836491" y="2697097"/>
            <a:ext cx="1566235" cy="1566231"/>
            <a:chOff x="1376125" y="1955548"/>
            <a:chExt cx="1566250" cy="1566246"/>
          </a:xfrm>
        </p:grpSpPr>
        <p:sp>
          <p:nvSpPr>
            <p:cNvPr id="401" name="Shape 401"/>
            <p:cNvSpPr/>
            <p:nvPr/>
          </p:nvSpPr>
          <p:spPr>
            <a:xfrm>
              <a:off x="1376126" y="1955548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2181885" y="1955549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2181883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1376125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5" name="Shape 4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4026" y="2829223"/>
            <a:ext cx="1496422" cy="105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Shape 406"/>
          <p:cNvGrpSpPr/>
          <p:nvPr/>
        </p:nvGrpSpPr>
        <p:grpSpPr>
          <a:xfrm>
            <a:off x="4559050" y="3958718"/>
            <a:ext cx="2190937" cy="482017"/>
            <a:chOff x="1086416" y="3039776"/>
            <a:chExt cx="2190937" cy="482017"/>
          </a:xfrm>
        </p:grpSpPr>
        <p:sp>
          <p:nvSpPr>
            <p:cNvPr id="407" name="Shape 407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 txBox="1"/>
            <p:nvPr/>
          </p:nvSpPr>
          <p:spPr>
            <a:xfrm>
              <a:off x="1833072" y="3068265"/>
              <a:ext cx="6976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FF00"/>
                  </a:solidFill>
                </a:rPr>
                <a:t>타운</a:t>
              </a:r>
              <a:r>
                <a:rPr b="1" lang="en-US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pic>
          <p:nvPicPr>
            <p:cNvPr descr="C:\Users\Peter\Desktop\com.hcg.cok.gp_v2.0.10-1002_Android-2.3.3\res\drawable-hdpi-v4\item001.png" id="410" name="Shape 4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56735" y="3206398"/>
              <a:ext cx="273849" cy="2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Shape 411"/>
            <p:cNvSpPr txBox="1"/>
            <p:nvPr/>
          </p:nvSpPr>
          <p:spPr>
            <a:xfrm>
              <a:off x="2052682" y="3231232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cxnSp>
        <p:nvCxnSpPr>
          <p:cNvPr id="412" name="Shape 412"/>
          <p:cNvCxnSpPr>
            <a:endCxn id="408" idx="1"/>
          </p:cNvCxnSpPr>
          <p:nvPr/>
        </p:nvCxnSpPr>
        <p:spPr>
          <a:xfrm>
            <a:off x="3420750" y="3710014"/>
            <a:ext cx="1731300" cy="48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grpSp>
        <p:nvGrpSpPr>
          <p:cNvPr id="413" name="Shape 413"/>
          <p:cNvGrpSpPr/>
          <p:nvPr/>
        </p:nvGrpSpPr>
        <p:grpSpPr>
          <a:xfrm>
            <a:off x="8859446" y="4882173"/>
            <a:ext cx="2190937" cy="482017"/>
            <a:chOff x="1086416" y="3039776"/>
            <a:chExt cx="2190937" cy="482017"/>
          </a:xfrm>
        </p:grpSpPr>
        <p:sp>
          <p:nvSpPr>
            <p:cNvPr id="414" name="Shape 414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 txBox="1"/>
            <p:nvPr/>
          </p:nvSpPr>
          <p:spPr>
            <a:xfrm>
              <a:off x="1833072" y="3068265"/>
              <a:ext cx="6976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FF00"/>
                  </a:solidFill>
                </a:rPr>
                <a:t>연맹</a:t>
              </a:r>
              <a:r>
                <a:rPr b="1" lang="en-US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sp>
          <p:nvSpPr>
            <p:cNvPr id="417" name="Shape 417"/>
            <p:cNvSpPr txBox="1"/>
            <p:nvPr/>
          </p:nvSpPr>
          <p:spPr>
            <a:xfrm>
              <a:off x="2052682" y="3231232"/>
              <a:ext cx="47961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2000</a:t>
              </a:r>
            </a:p>
          </p:txBody>
        </p:sp>
      </p:grpSp>
      <p:pic>
        <p:nvPicPr>
          <p:cNvPr descr="C:\Users\Peter\AppData\Local\Microsoft\Windows\INetCache\IE\A11O6ZJD\Crown_of_Saint_Edward_Heraldry.svg[1].png" id="418" name="Shape 4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97335" y="5073628"/>
            <a:ext cx="228375" cy="21441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/>
          <p:nvPr/>
        </p:nvSpPr>
        <p:spPr>
          <a:xfrm>
            <a:off x="8867371" y="5436944"/>
            <a:ext cx="2183013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‘고급</a:t>
            </a:r>
            <a:r>
              <a:rPr lang="en-US" sz="1050">
                <a:solidFill>
                  <a:schemeClr val="lt1"/>
                </a:solidFill>
              </a:rPr>
              <a:t>타운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이동’아이템을 보유 중이지 않을 경우 크라운 가격 표시</a:t>
            </a:r>
          </a:p>
        </p:txBody>
      </p:sp>
      <p:sp>
        <p:nvSpPr>
          <p:cNvPr id="420" name="Shape 420"/>
          <p:cNvSpPr/>
          <p:nvPr/>
        </p:nvSpPr>
        <p:spPr>
          <a:xfrm>
            <a:off x="5884660" y="2607398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4986858" y="2692746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5237037" y="2421141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5642239" y="2330608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7684882" y="2118269"/>
            <a:ext cx="2140829" cy="3934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</a:rPr>
              <a:t>타운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완료 시 이펙트</a:t>
            </a:r>
          </a:p>
        </p:txBody>
      </p:sp>
      <p:cxnSp>
        <p:nvCxnSpPr>
          <p:cNvPr id="425" name="Shape 425"/>
          <p:cNvCxnSpPr/>
          <p:nvPr/>
        </p:nvCxnSpPr>
        <p:spPr>
          <a:xfrm flipH="1">
            <a:off x="6134838" y="2421141"/>
            <a:ext cx="1582362" cy="186256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636104" y="365760"/>
            <a:ext cx="338613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고급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필드에서 사용</a:t>
            </a:r>
          </a:p>
        </p:txBody>
      </p:sp>
      <p:sp>
        <p:nvSpPr>
          <p:cNvPr id="431" name="Shape 431"/>
          <p:cNvSpPr/>
          <p:nvPr/>
        </p:nvSpPr>
        <p:spPr>
          <a:xfrm>
            <a:off x="896292" y="3428583"/>
            <a:ext cx="2897109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타일(None) 또는 지형타일(Terrain)</a:t>
            </a:r>
            <a:b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‘</a:t>
            </a:r>
            <a:r>
              <a:rPr lang="en-US" sz="1050">
                <a:solidFill>
                  <a:schemeClr val="lt1"/>
                </a:solidFill>
              </a:rPr>
              <a:t>타운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이동’ 액션버튼 출력</a:t>
            </a:r>
          </a:p>
        </p:txBody>
      </p:sp>
      <p:pic>
        <p:nvPicPr>
          <p:cNvPr descr="Screen Clipping"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2239" y="579247"/>
            <a:ext cx="3240000" cy="57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2239" y="579247"/>
            <a:ext cx="3240000" cy="575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Shape 434"/>
          <p:cNvCxnSpPr/>
          <p:nvPr/>
        </p:nvCxnSpPr>
        <p:spPr>
          <a:xfrm flipH="1" rot="10800000">
            <a:off x="3793401" y="3576118"/>
            <a:ext cx="1095468" cy="183376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636104" y="365760"/>
            <a:ext cx="338613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고급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필드에서 사용</a:t>
            </a:r>
          </a:p>
        </p:txBody>
      </p:sp>
      <p:grpSp>
        <p:nvGrpSpPr>
          <p:cNvPr id="440" name="Shape 440"/>
          <p:cNvGrpSpPr/>
          <p:nvPr/>
        </p:nvGrpSpPr>
        <p:grpSpPr>
          <a:xfrm>
            <a:off x="4022239" y="579247"/>
            <a:ext cx="3240000" cy="5759999"/>
            <a:chOff x="4022239" y="579247"/>
            <a:chExt cx="3240000" cy="5759999"/>
          </a:xfrm>
        </p:grpSpPr>
        <p:pic>
          <p:nvPicPr>
            <p:cNvPr descr="Screen Clipping" id="441" name="Shape 4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22239" y="579247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Shape 4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22239" y="579247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3" name="Shape 443"/>
          <p:cNvGrpSpPr/>
          <p:nvPr/>
        </p:nvGrpSpPr>
        <p:grpSpPr>
          <a:xfrm rot="2700000">
            <a:off x="5214643" y="3117743"/>
            <a:ext cx="784114" cy="851670"/>
            <a:chOff x="1376125" y="1955548"/>
            <a:chExt cx="1566250" cy="1566246"/>
          </a:xfrm>
        </p:grpSpPr>
        <p:sp>
          <p:nvSpPr>
            <p:cNvPr id="444" name="Shape 444"/>
            <p:cNvSpPr/>
            <p:nvPr/>
          </p:nvSpPr>
          <p:spPr>
            <a:xfrm>
              <a:off x="1376126" y="1955548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2181885" y="1955549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181883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376125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4742558" y="3926367"/>
            <a:ext cx="1705946" cy="375316"/>
            <a:chOff x="1086416" y="3039776"/>
            <a:chExt cx="2190937" cy="482017"/>
          </a:xfrm>
        </p:grpSpPr>
        <p:sp>
          <p:nvSpPr>
            <p:cNvPr id="449" name="Shape 449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 txBox="1"/>
            <p:nvPr/>
          </p:nvSpPr>
          <p:spPr>
            <a:xfrm>
              <a:off x="1766843" y="3068265"/>
              <a:ext cx="830078" cy="296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FF00"/>
                  </a:solidFill>
                </a:rPr>
                <a:t>타운</a:t>
              </a:r>
              <a:r>
                <a:rPr b="1" lang="en-US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pic>
          <p:nvPicPr>
            <p:cNvPr descr="C:\Users\Peter\Desktop\com.hcg.cok.gp_v2.0.10-1002_Android-2.3.3\res\drawable-hdpi-v4\item001.png" id="452" name="Shape 4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37400" y="3255761"/>
              <a:ext cx="221690" cy="221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Shape 453"/>
            <p:cNvSpPr txBox="1"/>
            <p:nvPr/>
          </p:nvSpPr>
          <p:spPr>
            <a:xfrm>
              <a:off x="2055721" y="3216493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454" name="Shape 454"/>
          <p:cNvSpPr/>
          <p:nvPr/>
        </p:nvSpPr>
        <p:spPr>
          <a:xfrm>
            <a:off x="896292" y="3428583"/>
            <a:ext cx="2897109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</a:rPr>
              <a:t>타운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터치 시 해당 좌표 위에 </a:t>
            </a:r>
            <a:r>
              <a:rPr lang="en-US" sz="1050">
                <a:solidFill>
                  <a:schemeClr val="lt1"/>
                </a:solidFill>
              </a:rPr>
              <a:t>타운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UI 출력</a:t>
            </a:r>
          </a:p>
        </p:txBody>
      </p:sp>
      <p:sp>
        <p:nvSpPr>
          <p:cNvPr id="455" name="Shape 455"/>
          <p:cNvSpPr/>
          <p:nvPr/>
        </p:nvSpPr>
        <p:spPr>
          <a:xfrm>
            <a:off x="7340850" y="5764771"/>
            <a:ext cx="1984217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이후 플로우는</a:t>
            </a:r>
            <a:b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‘1.인벤토리에서 사용’과 동일</a:t>
            </a:r>
          </a:p>
        </p:txBody>
      </p:sp>
      <p:pic>
        <p:nvPicPr>
          <p:cNvPr id="456" name="Shape 4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0028" y="3017993"/>
            <a:ext cx="1054500" cy="8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Shape 461"/>
          <p:cNvGrpSpPr/>
          <p:nvPr/>
        </p:nvGrpSpPr>
        <p:grpSpPr>
          <a:xfrm>
            <a:off x="4022239" y="558805"/>
            <a:ext cx="3240000" cy="5780442"/>
            <a:chOff x="4022239" y="579804"/>
            <a:chExt cx="3240000" cy="5780442"/>
          </a:xfrm>
        </p:grpSpPr>
        <p:pic>
          <p:nvPicPr>
            <p:cNvPr descr="Screen Clipping" id="462" name="Shape 4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22239" y="600247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Shape 4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22239" y="579804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Shape 464"/>
          <p:cNvSpPr txBox="1"/>
          <p:nvPr/>
        </p:nvSpPr>
        <p:spPr>
          <a:xfrm>
            <a:off x="636104" y="365760"/>
            <a:ext cx="6289916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고급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사용자의 레벨이 5이하이고 이동하고자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하는 좌표 (x,y)가 최고 레벨 자원지대에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포함될 때 </a:t>
            </a:r>
            <a:r>
              <a:rPr lang="en-US" sz="1100">
                <a:solidFill>
                  <a:schemeClr val="dk1"/>
                </a:solidFill>
              </a:rPr>
              <a:t>타운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이동을 시도했을 경우</a:t>
            </a:r>
          </a:p>
        </p:txBody>
      </p:sp>
      <p:grpSp>
        <p:nvGrpSpPr>
          <p:cNvPr id="465" name="Shape 465"/>
          <p:cNvGrpSpPr/>
          <p:nvPr/>
        </p:nvGrpSpPr>
        <p:grpSpPr>
          <a:xfrm rot="2700000">
            <a:off x="4836491" y="2697097"/>
            <a:ext cx="1566235" cy="1566231"/>
            <a:chOff x="1376125" y="1955548"/>
            <a:chExt cx="1566250" cy="1566246"/>
          </a:xfrm>
        </p:grpSpPr>
        <p:sp>
          <p:nvSpPr>
            <p:cNvPr id="466" name="Shape 466"/>
            <p:cNvSpPr/>
            <p:nvPr/>
          </p:nvSpPr>
          <p:spPr>
            <a:xfrm>
              <a:off x="1376126" y="1955548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2181885" y="1955549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2181883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376125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0" name="Shape 4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4026" y="2829223"/>
            <a:ext cx="1496422" cy="105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Shape 471"/>
          <p:cNvGrpSpPr/>
          <p:nvPr/>
        </p:nvGrpSpPr>
        <p:grpSpPr>
          <a:xfrm>
            <a:off x="4559050" y="3958718"/>
            <a:ext cx="2190937" cy="482017"/>
            <a:chOff x="1086416" y="3039776"/>
            <a:chExt cx="2190937" cy="482017"/>
          </a:xfrm>
        </p:grpSpPr>
        <p:sp>
          <p:nvSpPr>
            <p:cNvPr id="472" name="Shape 472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1833072" y="3068265"/>
              <a:ext cx="6976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FF00"/>
                  </a:solidFill>
                </a:rPr>
                <a:t>타운</a:t>
              </a:r>
              <a:r>
                <a:rPr b="1" lang="en-US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pic>
          <p:nvPicPr>
            <p:cNvPr descr="C:\Users\Peter\Desktop\com.hcg.cok.gp_v2.0.10-1002_Android-2.3.3\res\drawable-hdpi-v4\item001.png" id="475" name="Shape 4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56735" y="3206398"/>
              <a:ext cx="273849" cy="2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Shape 476"/>
            <p:cNvSpPr txBox="1"/>
            <p:nvPr/>
          </p:nvSpPr>
          <p:spPr>
            <a:xfrm>
              <a:off x="2052682" y="3231232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477" name="Shape 477"/>
          <p:cNvSpPr/>
          <p:nvPr/>
        </p:nvSpPr>
        <p:spPr>
          <a:xfrm>
            <a:off x="1237665" y="4515687"/>
            <a:ext cx="2183013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화면의 다른 공간을 터치하면 팝업 닫음</a:t>
            </a:r>
          </a:p>
        </p:txBody>
      </p:sp>
      <p:cxnSp>
        <p:nvCxnSpPr>
          <p:cNvPr id="478" name="Shape 478"/>
          <p:cNvCxnSpPr>
            <a:stCxn id="477" idx="3"/>
          </p:cNvCxnSpPr>
          <p:nvPr/>
        </p:nvCxnSpPr>
        <p:spPr>
          <a:xfrm>
            <a:off x="3420679" y="4802926"/>
            <a:ext cx="1433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479" name="Shape 479"/>
          <p:cNvSpPr/>
          <p:nvPr/>
        </p:nvSpPr>
        <p:spPr>
          <a:xfrm>
            <a:off x="4022239" y="2166955"/>
            <a:ext cx="3240000" cy="1716299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지역은 매우 위험</a:t>
            </a:r>
            <a:r>
              <a:rPr b="1" lang="en-US" sz="1000">
                <a:solidFill>
                  <a:schemeClr val="lt1"/>
                </a:solidFill>
              </a:rPr>
              <a:t>해서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캐슬 레벨 6이상만 이동할 수 있습니다. 궁전과 멀리 떨어진 곳을 선택</a:t>
            </a:r>
            <a:r>
              <a:rPr b="1" lang="en-US" sz="1000">
                <a:solidFill>
                  <a:schemeClr val="lt1"/>
                </a:solidFill>
              </a:rPr>
              <a:t>해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이주 하시길 바랍니다.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636104" y="365760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914400" y="1081378"/>
            <a:ext cx="11277598" cy="4570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  <a:r>
              <a:rPr b="1" lang="en-US">
                <a:solidFill>
                  <a:schemeClr val="dk1"/>
                </a:solidFill>
              </a:rPr>
              <a:t>타운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‘연맹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이동’ 아이템을 통해 사용 가능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‘연맹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이동’ 아이템은 유저가 처음으로 연맹에 가입했을 때 발송되는 ‘연맹가입보너스’ 메일에 첨부되는 아이템이다.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(이외의 경로로는 획득할 수 없다.)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‘연맹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이동’ 아이템은 연맹에 최초로 가입할 경우에만 1개가 주어지고 이후 다른 연맹에 가입해도 재 지급 되지는 않는다.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위치를 소속 연맹주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인근 좌표로 변경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최초 가입 당시의 연맹과는 관계없이 사용하는 시점의 연맹을 기준으로 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연맹에 소속되지 않은 상태에서 사용할 경우 ‘연맹에 가입되어 있지 않아 사용할 수 없다’는 내용의 팝업과 함께 중단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맹주의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좌표(x,y)를 기준으로 (x-10,y-10)부터 (x+10,y+10)까지 21x21개의 타일을 이동가능범위로 한다.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(이동가능범위는 테이블로 정의해 추후 변경할 수 있도록 한다.)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범위 내에서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이동을 할 수 있는 좌표 중 맹주와 가장 가까운 자리를 자동으로 지정해주며, 유저가 좌표를 변경할 수는 없다.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사용자의 캐슬 레벨이 5 이하이고 이동하려는 좌표(x,y)가 최고 레벨 자원지대에 포함되어 있을 경우, 이동할 수 없다는 팝업과 함께 중단</a:t>
            </a:r>
          </a:p>
          <a:p>
            <a:pPr indent="-69850" lvl="0" mar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※ 연맹 가입 보너스 메일 관련 내용은</a:t>
            </a:r>
            <a:r>
              <a:rPr lang="en-US">
                <a:solidFill>
                  <a:schemeClr val="dk1"/>
                </a:solidFill>
                <a:hlinkClick r:id="rId3"/>
              </a:rPr>
              <a:t>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연맹_시스템메일 기획서</a:t>
            </a:r>
            <a:r>
              <a:rPr lang="en-US">
                <a:solidFill>
                  <a:schemeClr val="dk1"/>
                </a:solidFill>
              </a:rPr>
              <a:t> 참조</a:t>
            </a:r>
          </a:p>
          <a:p>
            <a:pPr indent="-196850" lvl="1" marL="74295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Char char="•"/>
            </a:pPr>
            <a:r>
              <a:rPr lang="en-US">
                <a:solidFill>
                  <a:srgbClr val="FF0000"/>
                </a:solidFill>
              </a:rPr>
              <a:t>성벽의 내구도가 최대치보다 낮거나 화재 상태일 경우, 타운 이동 후 성벽의 내구도는 최대치로 회복되며, 화재 효과는 사라진다.</a:t>
            </a:r>
          </a:p>
          <a:p>
            <a:pPr indent="-69850" lvl="0" mar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636104" y="365760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914400" y="1081378"/>
            <a:ext cx="11277598" cy="235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좌표 산출 방식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범위 내에서 (x,y), (x+1,y), (x,y+1), (x+1,y+1) 의 상태가 전부 None인 좌표의 List 생성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캐슬 레벨 5 이하일 경우 최고 레벨 자원지대에 포함되는 좌표 List 제외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맹주의 좌표가(a,b)일 때, List 내에서 (a,b)와의 거리가 가장 가까운 좌표가 이동할 좌표가 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거리가 가장 가까운 좌표가 2개 이상 존재할 경우 그 중에서 임의로 지정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 번 아이템을 사용할 때마다 다른 좌표가 잡힐 수도 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범위 내에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이동을 할 수 있는 좌표가 없을 경우,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이동을 할 수 없다는 팝업을 출력하고 작업을 마친다.(</a:t>
            </a:r>
            <a:r>
              <a:rPr lang="en-US">
                <a:solidFill>
                  <a:schemeClr val="dk1"/>
                </a:solidFill>
              </a:rPr>
              <a:t>아이템 소모되지 않음)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064" y="36576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/>
          <p:nvPr/>
        </p:nvSpPr>
        <p:spPr>
          <a:xfrm>
            <a:off x="4137064" y="366698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4133871" y="5320839"/>
            <a:ext cx="3544336" cy="68246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499" name="Shape 499"/>
          <p:cNvGrpSpPr/>
          <p:nvPr/>
        </p:nvGrpSpPr>
        <p:grpSpPr>
          <a:xfrm>
            <a:off x="4220221" y="6003301"/>
            <a:ext cx="3398208" cy="579976"/>
            <a:chOff x="2429815" y="5939362"/>
            <a:chExt cx="3398208" cy="579976"/>
          </a:xfrm>
        </p:grpSpPr>
        <p:grpSp>
          <p:nvGrpSpPr>
            <p:cNvPr id="500" name="Shape 500"/>
            <p:cNvGrpSpPr/>
            <p:nvPr/>
          </p:nvGrpSpPr>
          <p:grpSpPr>
            <a:xfrm>
              <a:off x="3495717" y="5965156"/>
              <a:ext cx="2332305" cy="553824"/>
              <a:chOff x="3495717" y="5964319"/>
              <a:chExt cx="2332305" cy="553824"/>
            </a:xfrm>
          </p:grpSpPr>
          <p:sp>
            <p:nvSpPr>
              <p:cNvPr id="501" name="Shape 501"/>
              <p:cNvSpPr/>
              <p:nvPr/>
            </p:nvSpPr>
            <p:spPr>
              <a:xfrm>
                <a:off x="4778542" y="5998351"/>
                <a:ext cx="1049480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3655623" y="5964319"/>
                <a:ext cx="949296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3710471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507" name="Shape 50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8" name="Shape 508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509" name="Shape 509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Shape 510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064" y="36576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/>
          <p:nvPr/>
        </p:nvSpPr>
        <p:spPr>
          <a:xfrm>
            <a:off x="4137064" y="366698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Shape 513"/>
          <p:cNvGrpSpPr/>
          <p:nvPr/>
        </p:nvGrpSpPr>
        <p:grpSpPr>
          <a:xfrm>
            <a:off x="4248530" y="476448"/>
            <a:ext cx="3321538" cy="6081165"/>
            <a:chOff x="2458125" y="34382"/>
            <a:chExt cx="3770057" cy="6902326"/>
          </a:xfrm>
        </p:grpSpPr>
        <p:sp>
          <p:nvSpPr>
            <p:cNvPr id="514" name="Shape 514"/>
            <p:cNvSpPr/>
            <p:nvPr/>
          </p:nvSpPr>
          <p:spPr>
            <a:xfrm>
              <a:off x="2458125" y="34382"/>
              <a:ext cx="3770056" cy="620245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4501255" y="6373373"/>
              <a:ext cx="1726927" cy="56333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상점</a:t>
              </a:r>
            </a:p>
          </p:txBody>
        </p:sp>
        <p:sp>
          <p:nvSpPr>
            <p:cNvPr id="516" name="Shape 516"/>
            <p:cNvSpPr/>
            <p:nvPr/>
          </p:nvSpPr>
          <p:spPr>
            <a:xfrm>
              <a:off x="2543588" y="486539"/>
              <a:ext cx="3611324" cy="566171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2627783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18" name="Shape 518"/>
            <p:cNvSpPr/>
            <p:nvPr/>
          </p:nvSpPr>
          <p:spPr>
            <a:xfrm>
              <a:off x="4403982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19" name="Shape 519"/>
            <p:cNvSpPr/>
            <p:nvPr/>
          </p:nvSpPr>
          <p:spPr>
            <a:xfrm>
              <a:off x="5292080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0" name="Shape 520"/>
            <p:cNvSpPr/>
            <p:nvPr/>
          </p:nvSpPr>
          <p:spPr>
            <a:xfrm>
              <a:off x="3515882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1" name="Shape 521"/>
            <p:cNvSpPr/>
            <p:nvPr/>
          </p:nvSpPr>
          <p:spPr>
            <a:xfrm>
              <a:off x="2627783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2" name="Shape 522"/>
            <p:cNvSpPr/>
            <p:nvPr/>
          </p:nvSpPr>
          <p:spPr>
            <a:xfrm>
              <a:off x="4403982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3" name="Shape 523"/>
            <p:cNvSpPr/>
            <p:nvPr/>
          </p:nvSpPr>
          <p:spPr>
            <a:xfrm>
              <a:off x="5292080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4" name="Shape 524"/>
            <p:cNvSpPr/>
            <p:nvPr/>
          </p:nvSpPr>
          <p:spPr>
            <a:xfrm>
              <a:off x="3515882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5" name="Shape 525"/>
            <p:cNvSpPr/>
            <p:nvPr/>
          </p:nvSpPr>
          <p:spPr>
            <a:xfrm>
              <a:off x="2627783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6" name="Shape 526"/>
            <p:cNvSpPr/>
            <p:nvPr/>
          </p:nvSpPr>
          <p:spPr>
            <a:xfrm>
              <a:off x="4403982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5292080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8" name="Shape 528"/>
            <p:cNvSpPr/>
            <p:nvPr/>
          </p:nvSpPr>
          <p:spPr>
            <a:xfrm>
              <a:off x="3515882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29" name="Shape 529"/>
            <p:cNvSpPr/>
            <p:nvPr/>
          </p:nvSpPr>
          <p:spPr>
            <a:xfrm>
              <a:off x="2627783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4403982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1" name="Shape 531"/>
            <p:cNvSpPr/>
            <p:nvPr/>
          </p:nvSpPr>
          <p:spPr>
            <a:xfrm>
              <a:off x="5292080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2" name="Shape 532"/>
            <p:cNvSpPr/>
            <p:nvPr/>
          </p:nvSpPr>
          <p:spPr>
            <a:xfrm>
              <a:off x="3515882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3" name="Shape 533"/>
            <p:cNvSpPr/>
            <p:nvPr/>
          </p:nvSpPr>
          <p:spPr>
            <a:xfrm>
              <a:off x="2627783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4" name="Shape 534"/>
            <p:cNvSpPr/>
            <p:nvPr/>
          </p:nvSpPr>
          <p:spPr>
            <a:xfrm>
              <a:off x="4403982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5" name="Shape 535"/>
            <p:cNvSpPr/>
            <p:nvPr/>
          </p:nvSpPr>
          <p:spPr>
            <a:xfrm>
              <a:off x="5292080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6" name="Shape 536"/>
            <p:cNvSpPr/>
            <p:nvPr/>
          </p:nvSpPr>
          <p:spPr>
            <a:xfrm>
              <a:off x="3515882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7" name="Shape 537"/>
            <p:cNvSpPr/>
            <p:nvPr/>
          </p:nvSpPr>
          <p:spPr>
            <a:xfrm>
              <a:off x="2627783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8" name="Shape 538"/>
            <p:cNvSpPr/>
            <p:nvPr/>
          </p:nvSpPr>
          <p:spPr>
            <a:xfrm>
              <a:off x="4403982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5292080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3515882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2627783" y="3204758"/>
              <a:ext cx="3443564" cy="165474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4716016" y="4152246"/>
              <a:ext cx="1218544" cy="5760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2742244" y="3248541"/>
              <a:ext cx="1759008" cy="314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</a:t>
              </a:r>
              <a:r>
                <a:rPr b="1" lang="en-US" sz="1200">
                  <a:solidFill>
                    <a:schemeClr val="dk1"/>
                  </a:solidFill>
                </a:rPr>
                <a:t>타운</a:t>
              </a: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sp>
          <p:nvSpPr>
            <p:cNvPr id="544" name="Shape 544"/>
            <p:cNvSpPr txBox="1"/>
            <p:nvPr/>
          </p:nvSpPr>
          <p:spPr>
            <a:xfrm>
              <a:off x="2742244" y="3614694"/>
              <a:ext cx="3192315" cy="1068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영주님의 </a:t>
              </a:r>
              <a:r>
                <a:rPr lang="en-US" sz="1050">
                  <a:solidFill>
                    <a:schemeClr val="lt1"/>
                  </a:solidFill>
                </a:rPr>
                <a:t>타운을</a:t>
              </a: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연맹 맹주 부근으로 이동하여 드립니다.</a:t>
              </a:r>
            </a:p>
          </p:txBody>
        </p:sp>
        <p:sp>
          <p:nvSpPr>
            <p:cNvPr id="545" name="Shape 545"/>
            <p:cNvSpPr/>
            <p:nvPr/>
          </p:nvSpPr>
          <p:spPr>
            <a:xfrm>
              <a:off x="2627783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4403982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5292080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3515882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Shape 549"/>
          <p:cNvSpPr/>
          <p:nvPr/>
        </p:nvSpPr>
        <p:spPr>
          <a:xfrm>
            <a:off x="4128964" y="4439589"/>
            <a:ext cx="3535200" cy="15660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D8D8D8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50" name="Shape 550"/>
          <p:cNvSpPr/>
          <p:nvPr/>
        </p:nvSpPr>
        <p:spPr>
          <a:xfrm>
            <a:off x="4180712" y="602649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 rot="10800000">
            <a:off x="4266877" y="607435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4323823" y="572718"/>
            <a:ext cx="3181692" cy="302091"/>
          </a:xfrm>
          <a:prstGeom prst="roundRect">
            <a:avLst>
              <a:gd fmla="val 0" name="adj"/>
            </a:avLst>
          </a:prstGeom>
          <a:solidFill>
            <a:srgbClr val="2E75B5"/>
          </a:solidFill>
          <a:ln cap="flat" cmpd="sng" w="9525">
            <a:solidFill>
              <a:srgbClr val="222A3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가방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36104" y="365760"/>
            <a:ext cx="3386136" cy="454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</p:txBody>
      </p:sp>
      <p:sp>
        <p:nvSpPr>
          <p:cNvPr id="554" name="Shape 554"/>
          <p:cNvSpPr/>
          <p:nvPr/>
        </p:nvSpPr>
        <p:spPr>
          <a:xfrm>
            <a:off x="9527367" y="3781710"/>
            <a:ext cx="1368152" cy="3600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사용</a:t>
            </a:r>
          </a:p>
        </p:txBody>
      </p:sp>
      <p:cxnSp>
        <p:nvCxnSpPr>
          <p:cNvPr id="555" name="Shape 555"/>
          <p:cNvCxnSpPr>
            <a:stCxn id="554" idx="1"/>
          </p:cNvCxnSpPr>
          <p:nvPr/>
        </p:nvCxnSpPr>
        <p:spPr>
          <a:xfrm flipH="1">
            <a:off x="6940767" y="3961730"/>
            <a:ext cx="2586600" cy="39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pic>
        <p:nvPicPr>
          <p:cNvPr id="556" name="Shape 5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0614" y="2459233"/>
            <a:ext cx="784799" cy="7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/>
          <p:nvPr/>
        </p:nvSpPr>
        <p:spPr>
          <a:xfrm>
            <a:off x="8612967" y="4330248"/>
            <a:ext cx="3128409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 연맹</a:t>
            </a:r>
            <a:r>
              <a:rPr lang="en-US" sz="1200">
                <a:solidFill>
                  <a:schemeClr val="lt1"/>
                </a:solidFill>
              </a:rPr>
              <a:t>타운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을(를)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사용하시겠습니까?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9518167" y="5743289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282433" y="1033669"/>
            <a:ext cx="10514230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위치를 킹덤(서버) 내의 다른 좌표로 변경하는 기능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임의 </a:t>
            </a:r>
            <a:r>
              <a:rPr b="1" lang="en-US">
                <a:solidFill>
                  <a:schemeClr val="dk1"/>
                </a:solidFill>
              </a:rPr>
              <a:t>타운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</a:t>
            </a:r>
            <a:r>
              <a:rPr lang="en-US" sz="1200">
                <a:solidFill>
                  <a:schemeClr val="dk1"/>
                </a:solidFill>
              </a:rPr>
              <a:t>타운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위치를 킹덤 내 임의의 빈 좌표로 변경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고급 </a:t>
            </a:r>
            <a:r>
              <a:rPr b="1" lang="en-US">
                <a:solidFill>
                  <a:schemeClr val="dk1"/>
                </a:solidFill>
              </a:rPr>
              <a:t>타운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</a:t>
            </a:r>
            <a:r>
              <a:rPr lang="en-US" sz="1200">
                <a:solidFill>
                  <a:schemeClr val="dk1"/>
                </a:solidFill>
              </a:rPr>
              <a:t>타운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위치를 킹덤 내 원하는 좌표로 변경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</a:t>
            </a:r>
            <a:r>
              <a:rPr b="1" lang="en-US">
                <a:solidFill>
                  <a:schemeClr val="dk1"/>
                </a:solidFill>
              </a:rPr>
              <a:t>타운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</a:t>
            </a:r>
            <a:r>
              <a:rPr lang="en-US" sz="1200">
                <a:solidFill>
                  <a:schemeClr val="dk1"/>
                </a:solidFill>
              </a:rPr>
              <a:t>타운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위치를 소속 연맹주 </a:t>
            </a:r>
            <a:r>
              <a:rPr lang="en-US" sz="1200">
                <a:solidFill>
                  <a:schemeClr val="dk1"/>
                </a:solidFill>
              </a:rPr>
              <a:t>타운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인근 좌표로 변경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강제 </a:t>
            </a:r>
            <a:r>
              <a:rPr b="1" lang="en-US">
                <a:solidFill>
                  <a:schemeClr val="dk1"/>
                </a:solidFill>
              </a:rPr>
              <a:t>타운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타운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성 방어도 수치가 0이 될 경우 강제로 </a:t>
            </a:r>
            <a:r>
              <a:rPr lang="en-US" sz="1200">
                <a:solidFill>
                  <a:schemeClr val="dk1"/>
                </a:solidFill>
              </a:rPr>
              <a:t>타운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위치를 킹덤 내 임의의 빈 좌표로 변경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064" y="36576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4137064" y="366698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4133871" y="5320839"/>
            <a:ext cx="3544336" cy="68246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566" name="Shape 566"/>
          <p:cNvGrpSpPr/>
          <p:nvPr/>
        </p:nvGrpSpPr>
        <p:grpSpPr>
          <a:xfrm>
            <a:off x="4220221" y="6003301"/>
            <a:ext cx="3398208" cy="579976"/>
            <a:chOff x="2429815" y="5939362"/>
            <a:chExt cx="3398208" cy="579976"/>
          </a:xfrm>
        </p:grpSpPr>
        <p:grpSp>
          <p:nvGrpSpPr>
            <p:cNvPr id="567" name="Shape 567"/>
            <p:cNvGrpSpPr/>
            <p:nvPr/>
          </p:nvGrpSpPr>
          <p:grpSpPr>
            <a:xfrm>
              <a:off x="3495717" y="5965156"/>
              <a:ext cx="2332305" cy="553824"/>
              <a:chOff x="3495717" y="5964319"/>
              <a:chExt cx="2332305" cy="553824"/>
            </a:xfrm>
          </p:grpSpPr>
          <p:sp>
            <p:nvSpPr>
              <p:cNvPr id="568" name="Shape 568"/>
              <p:cNvSpPr/>
              <p:nvPr/>
            </p:nvSpPr>
            <p:spPr>
              <a:xfrm>
                <a:off x="4778542" y="5998351"/>
                <a:ext cx="1049480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3655623" y="5964319"/>
                <a:ext cx="949296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3710471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574" name="Shape 57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5" name="Shape 575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576" name="Shape 576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Shape 577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064" y="36576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4137064" y="366698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Shape 580"/>
          <p:cNvGrpSpPr/>
          <p:nvPr/>
        </p:nvGrpSpPr>
        <p:grpSpPr>
          <a:xfrm>
            <a:off x="4248530" y="476448"/>
            <a:ext cx="3321538" cy="6081165"/>
            <a:chOff x="2458125" y="34382"/>
            <a:chExt cx="3770057" cy="6902326"/>
          </a:xfrm>
        </p:grpSpPr>
        <p:sp>
          <p:nvSpPr>
            <p:cNvPr id="581" name="Shape 581"/>
            <p:cNvSpPr/>
            <p:nvPr/>
          </p:nvSpPr>
          <p:spPr>
            <a:xfrm>
              <a:off x="2458125" y="34382"/>
              <a:ext cx="3770056" cy="620245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4501255" y="6373373"/>
              <a:ext cx="1726927" cy="56333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상점</a:t>
              </a:r>
            </a:p>
          </p:txBody>
        </p:sp>
        <p:sp>
          <p:nvSpPr>
            <p:cNvPr id="583" name="Shape 583"/>
            <p:cNvSpPr/>
            <p:nvPr/>
          </p:nvSpPr>
          <p:spPr>
            <a:xfrm>
              <a:off x="2543588" y="486539"/>
              <a:ext cx="3611324" cy="566171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627783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85" name="Shape 585"/>
            <p:cNvSpPr/>
            <p:nvPr/>
          </p:nvSpPr>
          <p:spPr>
            <a:xfrm>
              <a:off x="4403982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86" name="Shape 586"/>
            <p:cNvSpPr/>
            <p:nvPr/>
          </p:nvSpPr>
          <p:spPr>
            <a:xfrm>
              <a:off x="5292080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87" name="Shape 587"/>
            <p:cNvSpPr/>
            <p:nvPr/>
          </p:nvSpPr>
          <p:spPr>
            <a:xfrm>
              <a:off x="3515882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88" name="Shape 588"/>
            <p:cNvSpPr/>
            <p:nvPr/>
          </p:nvSpPr>
          <p:spPr>
            <a:xfrm>
              <a:off x="2627783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89" name="Shape 589"/>
            <p:cNvSpPr/>
            <p:nvPr/>
          </p:nvSpPr>
          <p:spPr>
            <a:xfrm>
              <a:off x="4403982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0" name="Shape 590"/>
            <p:cNvSpPr/>
            <p:nvPr/>
          </p:nvSpPr>
          <p:spPr>
            <a:xfrm>
              <a:off x="5292080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1" name="Shape 591"/>
            <p:cNvSpPr/>
            <p:nvPr/>
          </p:nvSpPr>
          <p:spPr>
            <a:xfrm>
              <a:off x="3515882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2" name="Shape 592"/>
            <p:cNvSpPr/>
            <p:nvPr/>
          </p:nvSpPr>
          <p:spPr>
            <a:xfrm>
              <a:off x="2627783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4403982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5292080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5" name="Shape 595"/>
            <p:cNvSpPr/>
            <p:nvPr/>
          </p:nvSpPr>
          <p:spPr>
            <a:xfrm>
              <a:off x="3515882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6" name="Shape 596"/>
            <p:cNvSpPr/>
            <p:nvPr/>
          </p:nvSpPr>
          <p:spPr>
            <a:xfrm>
              <a:off x="2627783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7" name="Shape 597"/>
            <p:cNvSpPr/>
            <p:nvPr/>
          </p:nvSpPr>
          <p:spPr>
            <a:xfrm>
              <a:off x="4403982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5292080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3515882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2627783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01" name="Shape 601"/>
            <p:cNvSpPr/>
            <p:nvPr/>
          </p:nvSpPr>
          <p:spPr>
            <a:xfrm>
              <a:off x="4403982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5292080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03" name="Shape 603"/>
            <p:cNvSpPr/>
            <p:nvPr/>
          </p:nvSpPr>
          <p:spPr>
            <a:xfrm>
              <a:off x="3515882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2627783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05" name="Shape 605"/>
            <p:cNvSpPr/>
            <p:nvPr/>
          </p:nvSpPr>
          <p:spPr>
            <a:xfrm>
              <a:off x="4403982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06" name="Shape 606"/>
            <p:cNvSpPr/>
            <p:nvPr/>
          </p:nvSpPr>
          <p:spPr>
            <a:xfrm>
              <a:off x="5292080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07" name="Shape 607"/>
            <p:cNvSpPr/>
            <p:nvPr/>
          </p:nvSpPr>
          <p:spPr>
            <a:xfrm>
              <a:off x="3515882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08" name="Shape 608"/>
            <p:cNvSpPr/>
            <p:nvPr/>
          </p:nvSpPr>
          <p:spPr>
            <a:xfrm>
              <a:off x="2627783" y="3204758"/>
              <a:ext cx="3443564" cy="165474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4716016" y="4152246"/>
              <a:ext cx="1218544" cy="5760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</a:p>
          </p:txBody>
        </p:sp>
        <p:sp>
          <p:nvSpPr>
            <p:cNvPr id="610" name="Shape 610"/>
            <p:cNvSpPr txBox="1"/>
            <p:nvPr/>
          </p:nvSpPr>
          <p:spPr>
            <a:xfrm>
              <a:off x="2742244" y="3248541"/>
              <a:ext cx="1759008" cy="314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연맹도시이동</a:t>
              </a:r>
            </a:p>
          </p:txBody>
        </p:sp>
        <p:sp>
          <p:nvSpPr>
            <p:cNvPr id="611" name="Shape 611"/>
            <p:cNvSpPr txBox="1"/>
            <p:nvPr/>
          </p:nvSpPr>
          <p:spPr>
            <a:xfrm>
              <a:off x="2742244" y="3614694"/>
              <a:ext cx="3192315" cy="1068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영주님의 도시를 연맹 맹주 부근으로 이동하여 드립니다.</a:t>
              </a:r>
            </a:p>
          </p:txBody>
        </p:sp>
        <p:sp>
          <p:nvSpPr>
            <p:cNvPr id="612" name="Shape 612"/>
            <p:cNvSpPr/>
            <p:nvPr/>
          </p:nvSpPr>
          <p:spPr>
            <a:xfrm>
              <a:off x="2627783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4403982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292080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3515882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Shape 616"/>
          <p:cNvSpPr/>
          <p:nvPr/>
        </p:nvSpPr>
        <p:spPr>
          <a:xfrm>
            <a:off x="4128964" y="4439589"/>
            <a:ext cx="3535200" cy="15660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D8D8D8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17" name="Shape 617"/>
          <p:cNvSpPr/>
          <p:nvPr/>
        </p:nvSpPr>
        <p:spPr>
          <a:xfrm>
            <a:off x="4180712" y="602649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Shape 618"/>
          <p:cNvSpPr/>
          <p:nvPr/>
        </p:nvSpPr>
        <p:spPr>
          <a:xfrm rot="10800000">
            <a:off x="4266877" y="607435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4323823" y="572718"/>
            <a:ext cx="3181692" cy="302091"/>
          </a:xfrm>
          <a:prstGeom prst="roundRect">
            <a:avLst>
              <a:gd fmla="val 0" name="adj"/>
            </a:avLst>
          </a:prstGeom>
          <a:solidFill>
            <a:srgbClr val="2E75B5"/>
          </a:solidFill>
          <a:ln cap="flat" cmpd="sng" w="9525">
            <a:solidFill>
              <a:srgbClr val="222A3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가방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636104" y="365760"/>
            <a:ext cx="3386136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연맹에 소속되지 않은 상태에서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사용 시</a:t>
            </a:r>
          </a:p>
        </p:txBody>
      </p:sp>
      <p:pic>
        <p:nvPicPr>
          <p:cNvPr id="621" name="Shape 6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0614" y="2459233"/>
            <a:ext cx="784799" cy="7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/>
          <p:nvPr/>
        </p:nvSpPr>
        <p:spPr>
          <a:xfrm>
            <a:off x="4306383" y="2166955"/>
            <a:ext cx="3240000" cy="1716169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영주님은 현재 연맹에 소속되지 않아 연맹 </a:t>
            </a:r>
            <a:r>
              <a:rPr b="1" lang="en-US" sz="1000">
                <a:solidFill>
                  <a:schemeClr val="lt1"/>
                </a:solidFill>
              </a:rPr>
              <a:t>타운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이동을 사용할 수 없습니다. 연맹에 가입하시겠습니까?</a:t>
            </a:r>
          </a:p>
        </p:txBody>
      </p:sp>
      <p:sp>
        <p:nvSpPr>
          <p:cNvPr id="623" name="Shape 623"/>
          <p:cNvSpPr/>
          <p:nvPr/>
        </p:nvSpPr>
        <p:spPr>
          <a:xfrm>
            <a:off x="5277771" y="3244033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가입</a:t>
            </a:r>
          </a:p>
        </p:txBody>
      </p:sp>
      <p:sp>
        <p:nvSpPr>
          <p:cNvPr id="624" name="Shape 624"/>
          <p:cNvSpPr/>
          <p:nvPr/>
        </p:nvSpPr>
        <p:spPr>
          <a:xfrm>
            <a:off x="8982004" y="2917242"/>
            <a:ext cx="2538314" cy="6679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연맹 가입UI로 이동</a:t>
            </a:r>
          </a:p>
        </p:txBody>
      </p:sp>
      <p:cxnSp>
        <p:nvCxnSpPr>
          <p:cNvPr id="625" name="Shape 625"/>
          <p:cNvCxnSpPr>
            <a:stCxn id="624" idx="1"/>
          </p:cNvCxnSpPr>
          <p:nvPr/>
        </p:nvCxnSpPr>
        <p:spPr>
          <a:xfrm flipH="1">
            <a:off x="6395404" y="3251231"/>
            <a:ext cx="2586600" cy="24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064" y="365760"/>
            <a:ext cx="3527100" cy="62702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4137064" y="366699"/>
            <a:ext cx="3533700" cy="62774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133871" y="5320839"/>
            <a:ext cx="3544200" cy="6825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633" name="Shape 633"/>
          <p:cNvGrpSpPr/>
          <p:nvPr/>
        </p:nvGrpSpPr>
        <p:grpSpPr>
          <a:xfrm>
            <a:off x="4220221" y="6003301"/>
            <a:ext cx="3398127" cy="579899"/>
            <a:chOff x="2429815" y="5939362"/>
            <a:chExt cx="3398127" cy="579900"/>
          </a:xfrm>
        </p:grpSpPr>
        <p:grpSp>
          <p:nvGrpSpPr>
            <p:cNvPr id="634" name="Shape 634"/>
            <p:cNvGrpSpPr/>
            <p:nvPr/>
          </p:nvGrpSpPr>
          <p:grpSpPr>
            <a:xfrm>
              <a:off x="3495717" y="5965156"/>
              <a:ext cx="2332225" cy="553726"/>
              <a:chOff x="3495717" y="5964319"/>
              <a:chExt cx="2332225" cy="553726"/>
            </a:xfrm>
          </p:grpSpPr>
          <p:sp>
            <p:nvSpPr>
              <p:cNvPr id="635" name="Shape 635"/>
              <p:cNvSpPr/>
              <p:nvPr/>
            </p:nvSpPr>
            <p:spPr>
              <a:xfrm>
                <a:off x="4778542" y="5998351"/>
                <a:ext cx="1049400" cy="516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4841587" y="6052305"/>
                <a:ext cx="938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4898782" y="6343935"/>
                <a:ext cx="820800" cy="12180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3495717" y="6002046"/>
                <a:ext cx="1211100" cy="516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3655623" y="5964319"/>
                <a:ext cx="9492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3710471" y="6344575"/>
                <a:ext cx="798900" cy="133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641" name="Shape 64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2" name="Shape 642"/>
            <p:cNvGrpSpPr/>
            <p:nvPr/>
          </p:nvGrpSpPr>
          <p:grpSpPr>
            <a:xfrm>
              <a:off x="2429815" y="5939362"/>
              <a:ext cx="803400" cy="579900"/>
              <a:chOff x="2429816" y="5901771"/>
              <a:chExt cx="803400" cy="579900"/>
            </a:xfrm>
          </p:grpSpPr>
          <p:sp>
            <p:nvSpPr>
              <p:cNvPr id="643" name="Shape 643"/>
              <p:cNvSpPr/>
              <p:nvPr/>
            </p:nvSpPr>
            <p:spPr>
              <a:xfrm>
                <a:off x="2429816" y="5901771"/>
                <a:ext cx="803400" cy="579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Shape 644"/>
              <p:cNvSpPr/>
              <p:nvPr/>
            </p:nvSpPr>
            <p:spPr>
              <a:xfrm rot="10800000">
                <a:off x="2515908" y="5949680"/>
                <a:ext cx="542700" cy="48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12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45" name="Shape 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064" y="365760"/>
            <a:ext cx="3527100" cy="62702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/>
          <p:nvPr/>
        </p:nvSpPr>
        <p:spPr>
          <a:xfrm>
            <a:off x="4137064" y="366699"/>
            <a:ext cx="3533700" cy="62774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Shape 647"/>
          <p:cNvGrpSpPr/>
          <p:nvPr/>
        </p:nvGrpSpPr>
        <p:grpSpPr>
          <a:xfrm>
            <a:off x="4248454" y="476446"/>
            <a:ext cx="3321458" cy="6081006"/>
            <a:chOff x="2458125" y="34382"/>
            <a:chExt cx="3770100" cy="6902391"/>
          </a:xfrm>
        </p:grpSpPr>
        <p:sp>
          <p:nvSpPr>
            <p:cNvPr id="648" name="Shape 648"/>
            <p:cNvSpPr/>
            <p:nvPr/>
          </p:nvSpPr>
          <p:spPr>
            <a:xfrm>
              <a:off x="2458125" y="34381"/>
              <a:ext cx="3770100" cy="6202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501255" y="6373373"/>
              <a:ext cx="1726800" cy="5633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상점</a:t>
              </a:r>
            </a:p>
          </p:txBody>
        </p:sp>
        <p:sp>
          <p:nvSpPr>
            <p:cNvPr id="650" name="Shape 650"/>
            <p:cNvSpPr/>
            <p:nvPr/>
          </p:nvSpPr>
          <p:spPr>
            <a:xfrm>
              <a:off x="2543588" y="486539"/>
              <a:ext cx="3611400" cy="5661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2627783" y="623854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52" name="Shape 652"/>
            <p:cNvSpPr/>
            <p:nvPr/>
          </p:nvSpPr>
          <p:spPr>
            <a:xfrm>
              <a:off x="4403982" y="623854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53" name="Shape 653"/>
            <p:cNvSpPr/>
            <p:nvPr/>
          </p:nvSpPr>
          <p:spPr>
            <a:xfrm>
              <a:off x="5292080" y="623854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54" name="Shape 654"/>
            <p:cNvSpPr/>
            <p:nvPr/>
          </p:nvSpPr>
          <p:spPr>
            <a:xfrm>
              <a:off x="3515882" y="623854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55" name="Shape 655"/>
            <p:cNvSpPr/>
            <p:nvPr/>
          </p:nvSpPr>
          <p:spPr>
            <a:xfrm>
              <a:off x="2627783" y="1487950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56" name="Shape 656"/>
            <p:cNvSpPr/>
            <p:nvPr/>
          </p:nvSpPr>
          <p:spPr>
            <a:xfrm>
              <a:off x="4403982" y="1487950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57" name="Shape 657"/>
            <p:cNvSpPr/>
            <p:nvPr/>
          </p:nvSpPr>
          <p:spPr>
            <a:xfrm>
              <a:off x="5292080" y="1487950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58" name="Shape 658"/>
            <p:cNvSpPr/>
            <p:nvPr/>
          </p:nvSpPr>
          <p:spPr>
            <a:xfrm>
              <a:off x="3515882" y="1487950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59" name="Shape 659"/>
            <p:cNvSpPr/>
            <p:nvPr/>
          </p:nvSpPr>
          <p:spPr>
            <a:xfrm>
              <a:off x="2627783" y="2340663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0" name="Shape 660"/>
            <p:cNvSpPr/>
            <p:nvPr/>
          </p:nvSpPr>
          <p:spPr>
            <a:xfrm>
              <a:off x="4403982" y="2340663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1" name="Shape 661"/>
            <p:cNvSpPr/>
            <p:nvPr/>
          </p:nvSpPr>
          <p:spPr>
            <a:xfrm>
              <a:off x="5292080" y="2340663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2" name="Shape 662"/>
            <p:cNvSpPr/>
            <p:nvPr/>
          </p:nvSpPr>
          <p:spPr>
            <a:xfrm>
              <a:off x="3515882" y="2340663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27783" y="3417617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4" name="Shape 664"/>
            <p:cNvSpPr/>
            <p:nvPr/>
          </p:nvSpPr>
          <p:spPr>
            <a:xfrm>
              <a:off x="4403982" y="3417617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5" name="Shape 665"/>
            <p:cNvSpPr/>
            <p:nvPr/>
          </p:nvSpPr>
          <p:spPr>
            <a:xfrm>
              <a:off x="5292080" y="3417617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3515882" y="3417617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7" name="Shape 667"/>
            <p:cNvSpPr/>
            <p:nvPr/>
          </p:nvSpPr>
          <p:spPr>
            <a:xfrm>
              <a:off x="2627783" y="4293096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8" name="Shape 668"/>
            <p:cNvSpPr/>
            <p:nvPr/>
          </p:nvSpPr>
          <p:spPr>
            <a:xfrm>
              <a:off x="4403982" y="4293096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69" name="Shape 669"/>
            <p:cNvSpPr/>
            <p:nvPr/>
          </p:nvSpPr>
          <p:spPr>
            <a:xfrm>
              <a:off x="5292080" y="4293096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70" name="Shape 670"/>
            <p:cNvSpPr/>
            <p:nvPr/>
          </p:nvSpPr>
          <p:spPr>
            <a:xfrm>
              <a:off x="3515882" y="4293096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2627783" y="5157192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72" name="Shape 672"/>
            <p:cNvSpPr/>
            <p:nvPr/>
          </p:nvSpPr>
          <p:spPr>
            <a:xfrm>
              <a:off x="4403982" y="5157192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73" name="Shape 673"/>
            <p:cNvSpPr/>
            <p:nvPr/>
          </p:nvSpPr>
          <p:spPr>
            <a:xfrm>
              <a:off x="5292080" y="5157192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74" name="Shape 674"/>
            <p:cNvSpPr/>
            <p:nvPr/>
          </p:nvSpPr>
          <p:spPr>
            <a:xfrm>
              <a:off x="3515882" y="5157192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675" name="Shape 675"/>
            <p:cNvSpPr/>
            <p:nvPr/>
          </p:nvSpPr>
          <p:spPr>
            <a:xfrm>
              <a:off x="2627783" y="3204758"/>
              <a:ext cx="3443700" cy="16548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4716016" y="4152246"/>
              <a:ext cx="1218600" cy="576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</a:p>
          </p:txBody>
        </p:sp>
        <p:sp>
          <p:nvSpPr>
            <p:cNvPr id="677" name="Shape 677"/>
            <p:cNvSpPr txBox="1"/>
            <p:nvPr/>
          </p:nvSpPr>
          <p:spPr>
            <a:xfrm>
              <a:off x="2742244" y="3248541"/>
              <a:ext cx="1758900" cy="314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연맹도시이동</a:t>
              </a:r>
            </a:p>
          </p:txBody>
        </p:sp>
        <p:sp>
          <p:nvSpPr>
            <p:cNvPr id="678" name="Shape 678"/>
            <p:cNvSpPr txBox="1"/>
            <p:nvPr/>
          </p:nvSpPr>
          <p:spPr>
            <a:xfrm>
              <a:off x="2742244" y="3614694"/>
              <a:ext cx="3192300" cy="10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영주님의 도시를 연맹 맹주 부근으로 이동하여 드립니다.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2627783" y="5999385"/>
              <a:ext cx="779399" cy="152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4403982" y="5999385"/>
              <a:ext cx="779400" cy="152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292080" y="5999385"/>
              <a:ext cx="779400" cy="152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3515882" y="5999385"/>
              <a:ext cx="779400" cy="152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3" name="Shape 683"/>
          <p:cNvSpPr/>
          <p:nvPr/>
        </p:nvSpPr>
        <p:spPr>
          <a:xfrm>
            <a:off x="4128964" y="4439589"/>
            <a:ext cx="3535200" cy="15660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D8D8D8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84" name="Shape 684"/>
          <p:cNvSpPr/>
          <p:nvPr/>
        </p:nvSpPr>
        <p:spPr>
          <a:xfrm>
            <a:off x="4180712" y="6026492"/>
            <a:ext cx="803400" cy="57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/>
          <p:nvPr/>
        </p:nvSpPr>
        <p:spPr>
          <a:xfrm rot="10800000">
            <a:off x="4266805" y="6074400"/>
            <a:ext cx="542700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4323823" y="572718"/>
            <a:ext cx="3181800" cy="302100"/>
          </a:xfrm>
          <a:prstGeom prst="roundRect">
            <a:avLst>
              <a:gd fmla="val 0" name="adj"/>
            </a:avLst>
          </a:prstGeom>
          <a:solidFill>
            <a:srgbClr val="2E75B5"/>
          </a:solidFill>
          <a:ln cap="flat" cmpd="sng" w="9525">
            <a:solidFill>
              <a:srgbClr val="222A3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가방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636104" y="365760"/>
            <a:ext cx="33861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맹주가 장기 미접속 상태일 경우</a:t>
            </a: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0614" y="2459233"/>
            <a:ext cx="784800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/>
          <p:nvPr/>
        </p:nvSpPr>
        <p:spPr>
          <a:xfrm>
            <a:off x="4306383" y="2166955"/>
            <a:ext cx="3240000" cy="1716299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</a:rPr>
              <a:t>맹주가 장기 미접속 상태이므로 연맹 타운 이동을 사용할 수 없습니다.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Clipping" id="694" name="Shape 6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2239" y="629535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 txBox="1"/>
          <p:nvPr/>
        </p:nvSpPr>
        <p:spPr>
          <a:xfrm>
            <a:off x="636104" y="365760"/>
            <a:ext cx="3386136" cy="454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</p:txBody>
      </p:sp>
      <p:pic>
        <p:nvPicPr>
          <p:cNvPr id="696" name="Shape 6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4519" y="622879"/>
            <a:ext cx="3240000" cy="575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Shape 697"/>
          <p:cNvGrpSpPr/>
          <p:nvPr/>
        </p:nvGrpSpPr>
        <p:grpSpPr>
          <a:xfrm rot="2700000">
            <a:off x="4855295" y="3354288"/>
            <a:ext cx="1566235" cy="1566231"/>
            <a:chOff x="1376125" y="1955548"/>
            <a:chExt cx="1566250" cy="1566246"/>
          </a:xfrm>
        </p:grpSpPr>
        <p:sp>
          <p:nvSpPr>
            <p:cNvPr id="698" name="Shape 698"/>
            <p:cNvSpPr/>
            <p:nvPr/>
          </p:nvSpPr>
          <p:spPr>
            <a:xfrm>
              <a:off x="1376126" y="1955548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2181885" y="1955549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2181883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1376125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2" name="Shape 7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2032" y="2789333"/>
            <a:ext cx="1496422" cy="10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/>
          <p:nvPr/>
        </p:nvSpPr>
        <p:spPr>
          <a:xfrm>
            <a:off x="7262239" y="3037478"/>
            <a:ext cx="560960" cy="734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636104" y="3702985"/>
            <a:ext cx="2754094" cy="8236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</a:t>
            </a:r>
            <a:r>
              <a:rPr lang="en-US" sz="1200">
                <a:solidFill>
                  <a:schemeClr val="lt1"/>
                </a:solidFill>
              </a:rPr>
              <a:t>타운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맹주와 가장 가까운 좌표를 자동으로 설정.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유저가 좌표를 변경할 수는 없다.</a:t>
            </a:r>
          </a:p>
        </p:txBody>
      </p:sp>
      <p:cxnSp>
        <p:nvCxnSpPr>
          <p:cNvPr id="705" name="Shape 705"/>
          <p:cNvCxnSpPr/>
          <p:nvPr/>
        </p:nvCxnSpPr>
        <p:spPr>
          <a:xfrm>
            <a:off x="3390198" y="4141546"/>
            <a:ext cx="212336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706" name="Shape 706"/>
          <p:cNvSpPr/>
          <p:nvPr/>
        </p:nvSpPr>
        <p:spPr>
          <a:xfrm>
            <a:off x="9021196" y="2618551"/>
            <a:ext cx="1113684" cy="4728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맹주 </a:t>
            </a:r>
            <a:r>
              <a:rPr lang="en-US" sz="1200">
                <a:solidFill>
                  <a:schemeClr val="lt1"/>
                </a:solidFill>
              </a:rPr>
              <a:t>타운</a:t>
            </a:r>
          </a:p>
        </p:txBody>
      </p:sp>
      <p:cxnSp>
        <p:nvCxnSpPr>
          <p:cNvPr id="707" name="Shape 707"/>
          <p:cNvCxnSpPr>
            <a:stCxn id="706" idx="1"/>
          </p:cNvCxnSpPr>
          <p:nvPr/>
        </p:nvCxnSpPr>
        <p:spPr>
          <a:xfrm flipH="1">
            <a:off x="6720196" y="2854976"/>
            <a:ext cx="2301000" cy="54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grpSp>
        <p:nvGrpSpPr>
          <p:cNvPr id="708" name="Shape 708"/>
          <p:cNvGrpSpPr/>
          <p:nvPr/>
        </p:nvGrpSpPr>
        <p:grpSpPr>
          <a:xfrm>
            <a:off x="4801545" y="4542391"/>
            <a:ext cx="1705946" cy="375316"/>
            <a:chOff x="1086416" y="3039776"/>
            <a:chExt cx="2190937" cy="482017"/>
          </a:xfrm>
        </p:grpSpPr>
        <p:sp>
          <p:nvSpPr>
            <p:cNvPr id="709" name="Shape 709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Shape 711"/>
            <p:cNvSpPr txBox="1"/>
            <p:nvPr/>
          </p:nvSpPr>
          <p:spPr>
            <a:xfrm>
              <a:off x="1766843" y="3068265"/>
              <a:ext cx="8301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FF00"/>
                  </a:solidFill>
                </a:rPr>
                <a:t>타운</a:t>
              </a:r>
              <a:r>
                <a:rPr b="1" lang="en-US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pic>
          <p:nvPicPr>
            <p:cNvPr id="712" name="Shape 7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37400" y="3255761"/>
              <a:ext cx="221690" cy="221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Shape 713"/>
            <p:cNvSpPr txBox="1"/>
            <p:nvPr/>
          </p:nvSpPr>
          <p:spPr>
            <a:xfrm>
              <a:off x="2055721" y="3216493"/>
              <a:ext cx="258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714" name="Shape 714"/>
          <p:cNvSpPr/>
          <p:nvPr/>
        </p:nvSpPr>
        <p:spPr>
          <a:xfrm>
            <a:off x="5884660" y="3281921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4986858" y="3367269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Shape 716"/>
          <p:cNvSpPr/>
          <p:nvPr/>
        </p:nvSpPr>
        <p:spPr>
          <a:xfrm>
            <a:off x="5237037" y="3095666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5642239" y="3005132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1249367" y="2602032"/>
            <a:ext cx="2140829" cy="3934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</a:rPr>
              <a:t>타운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완료 시 이펙트</a:t>
            </a:r>
          </a:p>
        </p:txBody>
      </p:sp>
      <p:cxnSp>
        <p:nvCxnSpPr>
          <p:cNvPr id="719" name="Shape 719"/>
          <p:cNvCxnSpPr/>
          <p:nvPr/>
        </p:nvCxnSpPr>
        <p:spPr>
          <a:xfrm>
            <a:off x="3390198" y="2833342"/>
            <a:ext cx="1721748" cy="48294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pic>
        <p:nvPicPr>
          <p:cNvPr id="720" name="Shape 7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06308" y="3502878"/>
            <a:ext cx="1496400" cy="10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Shape 725"/>
          <p:cNvGrpSpPr/>
          <p:nvPr/>
        </p:nvGrpSpPr>
        <p:grpSpPr>
          <a:xfrm>
            <a:off x="4022239" y="558805"/>
            <a:ext cx="3240000" cy="5780442"/>
            <a:chOff x="4022239" y="579804"/>
            <a:chExt cx="3240000" cy="5780442"/>
          </a:xfrm>
        </p:grpSpPr>
        <p:pic>
          <p:nvPicPr>
            <p:cNvPr descr="Screen Clipping" id="726" name="Shape 7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22239" y="600247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Shape 7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22239" y="579804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8" name="Shape 728"/>
          <p:cNvSpPr txBox="1"/>
          <p:nvPr/>
        </p:nvSpPr>
        <p:spPr>
          <a:xfrm>
            <a:off x="636104" y="365760"/>
            <a:ext cx="6289916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사용자의 레벨이 5이하이고 이동하고자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하는 좌표 (x,y)가 최고 레벨 자원지대에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포함될 때 </a:t>
            </a:r>
            <a:r>
              <a:rPr lang="en-US" sz="1100">
                <a:solidFill>
                  <a:schemeClr val="dk1"/>
                </a:solidFill>
              </a:rPr>
              <a:t>타운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이동을 시도했을 경우</a:t>
            </a:r>
          </a:p>
        </p:txBody>
      </p:sp>
      <p:grpSp>
        <p:nvGrpSpPr>
          <p:cNvPr id="729" name="Shape 729"/>
          <p:cNvGrpSpPr/>
          <p:nvPr/>
        </p:nvGrpSpPr>
        <p:grpSpPr>
          <a:xfrm rot="2700000">
            <a:off x="4836491" y="2697097"/>
            <a:ext cx="1566235" cy="1566231"/>
            <a:chOff x="1376125" y="1955548"/>
            <a:chExt cx="1566250" cy="1566246"/>
          </a:xfrm>
        </p:grpSpPr>
        <p:sp>
          <p:nvSpPr>
            <p:cNvPr id="730" name="Shape 730"/>
            <p:cNvSpPr/>
            <p:nvPr/>
          </p:nvSpPr>
          <p:spPr>
            <a:xfrm>
              <a:off x="1376126" y="1955548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2181885" y="1955549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2181883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1376125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chemeClr val="accent6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4" name="Shape 7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4026" y="2829223"/>
            <a:ext cx="1496422" cy="105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Shape 735"/>
          <p:cNvGrpSpPr/>
          <p:nvPr/>
        </p:nvGrpSpPr>
        <p:grpSpPr>
          <a:xfrm>
            <a:off x="4559050" y="3958718"/>
            <a:ext cx="2190937" cy="482017"/>
            <a:chOff x="1086416" y="3039776"/>
            <a:chExt cx="2190937" cy="482017"/>
          </a:xfrm>
        </p:grpSpPr>
        <p:sp>
          <p:nvSpPr>
            <p:cNvPr id="736" name="Shape 736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Shape 738"/>
            <p:cNvSpPr txBox="1"/>
            <p:nvPr/>
          </p:nvSpPr>
          <p:spPr>
            <a:xfrm>
              <a:off x="1833072" y="3068265"/>
              <a:ext cx="6976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FF00"/>
                  </a:solidFill>
                </a:rPr>
                <a:t>타운</a:t>
              </a:r>
              <a:r>
                <a:rPr b="1" lang="en-US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pic>
          <p:nvPicPr>
            <p:cNvPr descr="C:\Users\Peter\Desktop\com.hcg.cok.gp_v2.0.10-1002_Android-2.3.3\res\drawable-hdpi-v4\item001.png" id="739" name="Shape 7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56735" y="3206398"/>
              <a:ext cx="273849" cy="2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Shape 740"/>
            <p:cNvSpPr txBox="1"/>
            <p:nvPr/>
          </p:nvSpPr>
          <p:spPr>
            <a:xfrm>
              <a:off x="2052682" y="3231232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741" name="Shape 741"/>
          <p:cNvSpPr/>
          <p:nvPr/>
        </p:nvSpPr>
        <p:spPr>
          <a:xfrm>
            <a:off x="1237665" y="4515687"/>
            <a:ext cx="2183013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화면의 다른 공간을 터치하면 팝업 닫음</a:t>
            </a:r>
          </a:p>
        </p:txBody>
      </p:sp>
      <p:cxnSp>
        <p:nvCxnSpPr>
          <p:cNvPr id="742" name="Shape 742"/>
          <p:cNvCxnSpPr>
            <a:stCxn id="741" idx="3"/>
          </p:cNvCxnSpPr>
          <p:nvPr/>
        </p:nvCxnSpPr>
        <p:spPr>
          <a:xfrm>
            <a:off x="3420679" y="4802926"/>
            <a:ext cx="1433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743" name="Shape 743"/>
          <p:cNvSpPr/>
          <p:nvPr/>
        </p:nvSpPr>
        <p:spPr>
          <a:xfrm>
            <a:off x="4022239" y="2166955"/>
            <a:ext cx="3240000" cy="1716299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지역은 매우 위험</a:t>
            </a:r>
            <a:r>
              <a:rPr b="1" lang="en-US" sz="1000">
                <a:solidFill>
                  <a:schemeClr val="lt1"/>
                </a:solidFill>
              </a:rPr>
              <a:t>해서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캐슬 레벨 6이상만 이동할 수 있습니다. 궁전과 멀리 떨어진 곳을 선택하여 이주하시길 바랍니다.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Clipping" id="748" name="Shape 7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2239" y="629535"/>
            <a:ext cx="3240000" cy="57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1351" y="3532846"/>
            <a:ext cx="1496422" cy="10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636104" y="365760"/>
            <a:ext cx="3386136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범위 내에 이동할 수 있는 타일이 없을 경우</a:t>
            </a:r>
          </a:p>
        </p:txBody>
      </p:sp>
      <p:pic>
        <p:nvPicPr>
          <p:cNvPr id="751" name="Shape 7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4519" y="622879"/>
            <a:ext cx="3240000" cy="575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2" name="Shape 752"/>
          <p:cNvGrpSpPr/>
          <p:nvPr/>
        </p:nvGrpSpPr>
        <p:grpSpPr>
          <a:xfrm rot="2700000">
            <a:off x="4855295" y="3354288"/>
            <a:ext cx="1566235" cy="1566231"/>
            <a:chOff x="1376125" y="1955548"/>
            <a:chExt cx="1566250" cy="1566246"/>
          </a:xfrm>
        </p:grpSpPr>
        <p:sp>
          <p:nvSpPr>
            <p:cNvPr id="753" name="Shape 753"/>
            <p:cNvSpPr/>
            <p:nvPr/>
          </p:nvSpPr>
          <p:spPr>
            <a:xfrm>
              <a:off x="1376126" y="1955548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>
              <a:off x="2181885" y="1955549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2181883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376125" y="2761303"/>
              <a:ext cx="760491" cy="760491"/>
            </a:xfrm>
            <a:prstGeom prst="roundRect">
              <a:avLst>
                <a:gd fmla="val 8334" name="adj"/>
              </a:avLst>
            </a:pr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7" name="Shape 7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2032" y="2789333"/>
            <a:ext cx="1496422" cy="10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/>
          <p:nvPr/>
        </p:nvSpPr>
        <p:spPr>
          <a:xfrm>
            <a:off x="7262239" y="3037478"/>
            <a:ext cx="560960" cy="734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9" name="Shape 759"/>
          <p:cNvGrpSpPr/>
          <p:nvPr/>
        </p:nvGrpSpPr>
        <p:grpSpPr>
          <a:xfrm>
            <a:off x="4801545" y="4542391"/>
            <a:ext cx="1705946" cy="375316"/>
            <a:chOff x="1086416" y="3039776"/>
            <a:chExt cx="2190937" cy="482017"/>
          </a:xfrm>
        </p:grpSpPr>
        <p:sp>
          <p:nvSpPr>
            <p:cNvPr id="760" name="Shape 760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1766843" y="3068265"/>
              <a:ext cx="830078" cy="2964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FF00"/>
                  </a:solidFill>
                </a:rPr>
                <a:t>타운</a:t>
              </a:r>
              <a:r>
                <a:rPr b="1" lang="en-US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pic>
          <p:nvPicPr>
            <p:cNvPr id="763" name="Shape 7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37400" y="3255761"/>
              <a:ext cx="221690" cy="221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Shape 764"/>
            <p:cNvSpPr txBox="1"/>
            <p:nvPr/>
          </p:nvSpPr>
          <p:spPr>
            <a:xfrm>
              <a:off x="2055721" y="3216493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pic>
        <p:nvPicPr>
          <p:cNvPr id="765" name="Shape 7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1719" y="2254561"/>
            <a:ext cx="1496422" cy="10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2862" y="2649084"/>
            <a:ext cx="1496422" cy="10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5526" y="4269923"/>
            <a:ext cx="1496422" cy="10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6882" y="4586746"/>
            <a:ext cx="1496422" cy="10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4930" y="1548130"/>
            <a:ext cx="1496422" cy="10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0292" y="1448542"/>
            <a:ext cx="1496422" cy="10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6308" y="3502878"/>
            <a:ext cx="1496422" cy="10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Shape 772"/>
          <p:cNvSpPr/>
          <p:nvPr/>
        </p:nvSpPr>
        <p:spPr>
          <a:xfrm>
            <a:off x="3461280" y="1863090"/>
            <a:ext cx="560960" cy="33607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1237665" y="4826457"/>
            <a:ext cx="2183013" cy="5744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화면의 다른 공간을 터치하면 팝업 닫음</a:t>
            </a:r>
          </a:p>
        </p:txBody>
      </p:sp>
      <p:cxnSp>
        <p:nvCxnSpPr>
          <p:cNvPr id="774" name="Shape 774"/>
          <p:cNvCxnSpPr>
            <a:stCxn id="773" idx="3"/>
          </p:cNvCxnSpPr>
          <p:nvPr/>
        </p:nvCxnSpPr>
        <p:spPr>
          <a:xfrm>
            <a:off x="3420679" y="5113696"/>
            <a:ext cx="1433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775" name="Shape 775"/>
          <p:cNvSpPr/>
          <p:nvPr/>
        </p:nvSpPr>
        <p:spPr>
          <a:xfrm>
            <a:off x="4022239" y="2166955"/>
            <a:ext cx="3240000" cy="1716299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 현재 맹주 부근에 </a:t>
            </a:r>
            <a:r>
              <a:rPr b="1" lang="en-US" sz="1000">
                <a:solidFill>
                  <a:schemeClr val="lt1"/>
                </a:solidFill>
              </a:rPr>
              <a:t>타운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이동을 할 수 있는 공간이 없습니다. 나중에 다시 시도해 주시길 바랍니다.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/>
        </p:nvSpPr>
        <p:spPr>
          <a:xfrm>
            <a:off x="636104" y="365760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1590250" y="1081373"/>
            <a:ext cx="10296900" cy="5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강제 </a:t>
            </a:r>
            <a:r>
              <a:rPr b="1" lang="en-US">
                <a:solidFill>
                  <a:schemeClr val="dk1"/>
                </a:solidFill>
              </a:rPr>
              <a:t>타운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성 방어도 수치가 0이 될 경우 강제로 발생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 방어도 관련 내용은 성벽 기획서 참조 </a:t>
            </a:r>
            <a:r>
              <a:rPr lang="en-US" sz="900">
                <a:solidFill>
                  <a:schemeClr val="dk1"/>
                </a:solidFill>
              </a:rPr>
              <a:t>(</a:t>
            </a:r>
            <a:r>
              <a:rPr lang="en-US" sz="900" u="sng">
                <a:solidFill>
                  <a:schemeClr val="hlink"/>
                </a:solidFill>
                <a:hlinkClick r:id="rId3"/>
              </a:rPr>
              <a:t>https://docs.google.com/presentation/d/115BBrCLPV5_JmAvTebCE3jLNFxTNYPLBtfHllTI3MVA/edit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위치를 현재 자원 지대 레벨과 같거나 낮은 좌표 중 임의의 빈 좌표로 변경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자원지대 레벨이 현재와 같거나 낮은 좌표 중에서 (x,y), (x+1,y), (x,y+1), (x+1,y+1)이 전부 빈 타일인 좌표 List 생성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내에서 임의의 좌표 1개 선출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200">
                <a:solidFill>
                  <a:schemeClr val="dk1"/>
                </a:solidFill>
              </a:rPr>
              <a:t>타운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 처리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원래 </a:t>
            </a:r>
            <a:r>
              <a:rPr lang="en-US" sz="1200">
                <a:solidFill>
                  <a:schemeClr val="dk1"/>
                </a:solidFill>
              </a:rPr>
              <a:t>타운이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있던 좌표의 타일 상태 None 처리</a:t>
            </a:r>
          </a:p>
          <a:p>
            <a:pPr indent="-285750" lvl="1" marL="74295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타운</a:t>
            </a:r>
            <a:r>
              <a:rPr lang="en-US">
                <a:solidFill>
                  <a:srgbClr val="FF0000"/>
                </a:solidFill>
              </a:rPr>
              <a:t> 이동에 실패했을 경우 해당 좌표에 그대로 남지만, 이후로 추가적으로 성 방어도에 피해를 입을 때마다(방어 실패 또는 화재로 인한 지속 데미지) 타운 이동 가능 여부를 체크하고 가능할 경우 타운 이동을 진행한다.</a:t>
            </a:r>
          </a:p>
          <a:p>
            <a:pPr indent="-285750" lvl="1" marL="74295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강제 타운 이동 후 성벽의 내구도는 최대치로 회복되며 화재 효과는 사라진다.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FF0000"/>
                </a:solidFill>
              </a:rPr>
              <a:t>※ 강제 타운 이동에 성공하면 해당 유저의 메일에 타운 강제 이동 알림 메일(시스템 메일)이 발송된다. (메일 규격 참조)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FF0000"/>
                </a:solidFill>
              </a:rPr>
              <a:t>※ 강제 타운 이동에 성공한 시점에 로그인 중이거나 비접속 상태에서 강제 이동 후 첫 로그인했을 경우 타운 강제 이동</a:t>
            </a:r>
          </a:p>
          <a:p>
            <a:pPr indent="-6985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FF0000"/>
                </a:solidFill>
              </a:rPr>
              <a:t>    노티 팝업을 띄운다.</a:t>
            </a:r>
          </a:p>
          <a:p>
            <a:pPr indent="-76200" lvl="2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/>
        </p:nvSpPr>
        <p:spPr>
          <a:xfrm>
            <a:off x="636104" y="202821"/>
            <a:ext cx="9136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 아이템 종류별 사용가능 여부 및 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 시 부대 처리</a:t>
            </a:r>
          </a:p>
        </p:txBody>
      </p:sp>
      <p:graphicFrame>
        <p:nvGraphicFramePr>
          <p:cNvPr id="787" name="Shape 787"/>
          <p:cNvGraphicFramePr/>
          <p:nvPr/>
        </p:nvGraphicFramePr>
        <p:xfrm>
          <a:off x="1262455" y="6898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{7157408C-3064-469C-BC2A-D820F8452C9E}</a:tableStyleId>
              </a:tblPr>
              <a:tblGrid>
                <a:gridCol w="991850"/>
                <a:gridCol w="2413925"/>
                <a:gridCol w="1071650"/>
                <a:gridCol w="1502875"/>
                <a:gridCol w="1493825"/>
                <a:gridCol w="2743200"/>
              </a:tblGrid>
              <a:tr h="333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상황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임의</a:t>
                      </a:r>
                      <a:r>
                        <a:rPr lang="en-US" sz="1200"/>
                        <a:t>타운</a:t>
                      </a:r>
                      <a:r>
                        <a:rPr lang="en-US" sz="1200" u="none" cap="none" strike="noStrike"/>
                        <a:t>이동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고급</a:t>
                      </a:r>
                      <a:r>
                        <a:rPr lang="en-US" sz="1000"/>
                        <a:t>/</a:t>
                      </a:r>
                      <a:r>
                        <a:rPr lang="en-US" sz="1000" u="none" cap="none" strike="noStrike"/>
                        <a:t>연맹/</a:t>
                      </a:r>
                      <a:r>
                        <a:rPr lang="en-US" sz="1000"/>
                        <a:t>강제타운</a:t>
                      </a:r>
                      <a:r>
                        <a:rPr lang="en-US" sz="1000" u="none" cap="none" strike="noStrike"/>
                        <a:t>이동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해당 부대 처리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특이사항</a:t>
                      </a:r>
                    </a:p>
                  </a:txBody>
                  <a:tcPr marT="30375" marB="30375" marR="60725" marL="60725" anchor="ctr"/>
                </a:tc>
              </a:tr>
              <a:tr h="336700"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내 부대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목표로 행군 중일 경우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즉시 복귀(</a:t>
                      </a:r>
                      <a:r>
                        <a:rPr lang="en-US" sz="1000"/>
                        <a:t>순간이동)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0375" marB="30375" marR="60725" marL="60725" anchor="ctr"/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/>
                        <a:t>타운으</a:t>
                      </a:r>
                      <a:r>
                        <a:rPr lang="en-US" sz="1000" u="none" cap="none" strike="noStrike"/>
                        <a:t>로 복귀 중일 경우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즉시 복귀</a:t>
                      </a:r>
                      <a:r>
                        <a:rPr lang="en-US" sz="1000"/>
                        <a:t>(순간이동)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0375" marB="30375" marR="60725" marL="60725" anchor="ctr"/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자원 채집 중일 경우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즉시 복귀</a:t>
                      </a:r>
                      <a:r>
                        <a:rPr lang="en-US" sz="1000"/>
                        <a:t>(순간이동)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이미 채집한 자원은 가지고 돌아옴</a:t>
                      </a:r>
                    </a:p>
                  </a:txBody>
                  <a:tcPr marT="30375" marB="30375" marR="60725" marL="60725" anchor="ctr"/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유적, 빈 타일 점령 중일 경우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즉시 복귀</a:t>
                      </a:r>
                      <a:r>
                        <a:rPr lang="en-US" sz="1000"/>
                        <a:t>(순간이동)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0375" marB="30375" marR="60725" marL="60725" anchor="ctr"/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연맹 건물 건설 중일 경우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즉시 복귀</a:t>
                      </a:r>
                      <a:r>
                        <a:rPr lang="en-US" sz="1000"/>
                        <a:t>(순간이동)</a:t>
                      </a:r>
                    </a:p>
                  </a:txBody>
                  <a:tcPr marT="30375" marB="30375" marR="60725" marL="607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0375" marB="30375" marR="60725" marL="60725" anchor="ctr"/>
                </a:tc>
              </a:tr>
              <a:tr h="336700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아군 집결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집결지로 이동 중일 경우</a:t>
                      </a:r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즉시 복귀</a:t>
                      </a:r>
                      <a:r>
                        <a:rPr lang="en-US" sz="1000"/>
                        <a:t>(순간이동)</a:t>
                      </a:r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집결 후 대기 중일 경우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b="1" lang="en-US" sz="9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대상 즉시 복귀(순간이동)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900">
                          <a:solidFill>
                            <a:srgbClr val="FF0000"/>
                          </a:solidFill>
                        </a:rPr>
                        <a:t>나머지 연맹원 회군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집결 해산</a:t>
                      </a:r>
                      <a:br>
                        <a:rPr lang="en-US" sz="1000" u="none" cap="none" strike="noStrike"/>
                      </a:br>
                      <a:r>
                        <a:rPr lang="en-US" sz="1000" u="none" cap="none" strike="noStrike"/>
                        <a:t>(집결한 연맹원 전원에게 집결 해산 메일 발송)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집결 행군 중일 경우</a:t>
                      </a:r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b="1" lang="en-US" sz="9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대상 즉시 복귀(순간이동)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900">
                          <a:solidFill>
                            <a:srgbClr val="FF0000"/>
                          </a:solidFill>
                        </a:rPr>
                        <a:t>나머지 연맹원 회군</a:t>
                      </a:r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집결 해산</a:t>
                      </a:r>
                      <a:br>
                        <a:rPr lang="en-US" sz="1000" u="none" cap="none" strike="noStrike"/>
                      </a:br>
                      <a:r>
                        <a:rPr lang="en-US" sz="1000" u="none" cap="none" strike="noStrike"/>
                        <a:t>(집결한 연맹원 전원에게 집결 해산 메일 발송)</a:t>
                      </a:r>
                    </a:p>
                  </a:txBody>
                  <a:tcPr marT="30375" marB="30375" marR="60725" marL="60725" anchor="ctr">
                    <a:solidFill>
                      <a:srgbClr val="E1EFD8"/>
                    </a:solidFill>
                  </a:tcPr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집결 종료 후 회군 중일 경우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즉시 복귀</a:t>
                      </a:r>
                      <a:r>
                        <a:rPr lang="en-US" sz="1000"/>
                        <a:t>(순간이동)</a:t>
                      </a:r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0375" marB="30375" marR="60725" marL="60725" anchor="ctr">
                    <a:solidFill>
                      <a:srgbClr val="C4E0B2"/>
                    </a:solidFill>
                  </a:tcPr>
                </a:tc>
              </a:tr>
              <a:tr h="3367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연맹원 부대</a:t>
                      </a:r>
                    </a:p>
                  </a:txBody>
                  <a:tcPr marT="30375" marB="30375" marR="60725" marL="60725" anchor="ctr">
                    <a:solidFill>
                      <a:srgbClr val="B3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</a:t>
                      </a:r>
                      <a:r>
                        <a:rPr lang="en-US" sz="1000" u="none" cap="none" strike="noStrike"/>
                        <a:t>에 병력지원 중일 경우</a:t>
                      </a:r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즉시 복귀</a:t>
                      </a:r>
                      <a:r>
                        <a:rPr lang="en-US" sz="1000"/>
                        <a:t>(순간이동)</a:t>
                      </a:r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타운으</a:t>
                      </a:r>
                      <a:r>
                        <a:rPr lang="en-US" sz="1000" u="none" cap="none" strike="noStrike"/>
                        <a:t>로 병력 지원을 오고 있는 경우</a:t>
                      </a:r>
                    </a:p>
                  </a:txBody>
                  <a:tcPr marT="30375" marB="30375" marR="60725" marL="60725" anchor="ctr">
                    <a:solidFill>
                      <a:srgbClr val="B3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B3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B3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타운이</a:t>
                      </a:r>
                      <a:r>
                        <a:rPr lang="en-US" sz="1000" u="none" cap="none" strike="noStrike"/>
                        <a:t> 있던 좌표까지 왔다가 돌아감</a:t>
                      </a:r>
                    </a:p>
                  </a:txBody>
                  <a:tcPr marT="30375" marB="30375" marR="60725" marL="60725" anchor="ctr">
                    <a:solidFill>
                      <a:srgbClr val="B3C6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0375" marB="30375" marR="60725" marL="60725" anchor="ctr">
                    <a:solidFill>
                      <a:srgbClr val="B3C6E7"/>
                    </a:solidFill>
                  </a:tcPr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타운으</a:t>
                      </a:r>
                      <a:r>
                        <a:rPr lang="en-US" sz="1000" u="none" cap="none" strike="noStrike"/>
                        <a:t>로 자원 지원을 오고 있는 경우</a:t>
                      </a:r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타운이</a:t>
                      </a:r>
                      <a:r>
                        <a:rPr lang="en-US" sz="1000" u="none" cap="none" strike="noStrike"/>
                        <a:t> 있던 좌표까지 왔다가 돌아감</a:t>
                      </a:r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0375" marB="30375" marR="60725" marL="60725" anchor="ctr">
                    <a:solidFill>
                      <a:srgbClr val="D8E2F3"/>
                    </a:solidFill>
                  </a:tcPr>
                </a:tc>
              </a:tr>
              <a:tr h="3367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적 부대</a:t>
                      </a:r>
                    </a:p>
                  </a:txBody>
                  <a:tcPr marT="30375" marB="30375" marR="60725" marL="60725" anchor="ctr"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타운으</a:t>
                      </a:r>
                      <a:r>
                        <a:rPr lang="en-US" sz="1000" u="none" cap="none" strike="noStrike"/>
                        <a:t>로 공격 오는 중일 경우</a:t>
                      </a:r>
                    </a:p>
                  </a:txBody>
                  <a:tcPr marT="30375" marB="30375" marR="60725" marL="60725" anchor="ctr"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타운이</a:t>
                      </a:r>
                      <a:r>
                        <a:rPr lang="en-US" sz="1000" u="none" cap="none" strike="noStrike"/>
                        <a:t> 있던 좌표까지 왔다가 돌아감</a:t>
                      </a:r>
                    </a:p>
                  </a:txBody>
                  <a:tcPr marT="30375" marB="30375" marR="60725" marL="60725" anchor="ctr"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감시기능 공격 노티 사라짐</a:t>
                      </a:r>
                    </a:p>
                  </a:txBody>
                  <a:tcPr marT="30375" marB="30375" marR="60725" marL="60725" anchor="ctr">
                    <a:solidFill>
                      <a:srgbClr val="FEE599"/>
                    </a:solidFill>
                  </a:tcPr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타운으</a:t>
                      </a:r>
                      <a:r>
                        <a:rPr lang="en-US" sz="1000" u="none" cap="none" strike="noStrike"/>
                        <a:t>로 정찰 오는 중일 경우</a:t>
                      </a:r>
                    </a:p>
                  </a:txBody>
                  <a:tcPr marT="30375" marB="30375" marR="60725" marL="607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타운이</a:t>
                      </a:r>
                      <a:r>
                        <a:rPr lang="en-US" sz="1000" u="none" cap="none" strike="noStrike"/>
                        <a:t> 있던 좌표까지 왔다가 돌아감</a:t>
                      </a:r>
                    </a:p>
                  </a:txBody>
                  <a:tcPr marT="30375" marB="30375" marR="60725" marL="607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감시기능 정찰 노티 사라짐</a:t>
                      </a:r>
                    </a:p>
                  </a:txBody>
                  <a:tcPr marT="30375" marB="30375" marR="60725" marL="60725" anchor="ctr">
                    <a:solidFill>
                      <a:srgbClr val="FFF2CC"/>
                    </a:solidFill>
                  </a:tcPr>
                </a:tc>
              </a:tr>
              <a:tr h="3367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적 집결</a:t>
                      </a:r>
                    </a:p>
                  </a:txBody>
                  <a:tcPr marT="30375" marB="30375" marR="60725" marL="60725" anchor="ctr"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타운으</a:t>
                      </a:r>
                      <a:r>
                        <a:rPr lang="en-US" sz="1000" u="none" cap="none" strike="noStrike"/>
                        <a:t>로 집결 공격 대기 중일 경우</a:t>
                      </a:r>
                    </a:p>
                  </a:txBody>
                  <a:tcPr marT="30375" marB="30375" marR="60725" marL="60725" anchor="ctr"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타운이</a:t>
                      </a:r>
                      <a:r>
                        <a:rPr lang="en-US" sz="1000" u="none" cap="none" strike="noStrike"/>
                        <a:t> 있던 좌표까지 왔다가 돌아감</a:t>
                      </a:r>
                    </a:p>
                  </a:txBody>
                  <a:tcPr marT="30375" marB="30375" marR="60725" marL="60725" anchor="ctr"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감시기능 집결 노티 사라짐</a:t>
                      </a:r>
                    </a:p>
                  </a:txBody>
                  <a:tcPr marT="30375" marB="30375" marR="60725" marL="60725" anchor="ctr">
                    <a:solidFill>
                      <a:srgbClr val="F7CAAC"/>
                    </a:solidFill>
                  </a:tcPr>
                </a:tc>
              </a:tr>
              <a:tr h="336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타운으</a:t>
                      </a:r>
                      <a:r>
                        <a:rPr lang="en-US" sz="1000" u="none" cap="none" strike="noStrike"/>
                        <a:t>로 집결 공격 오는 중일 경우</a:t>
                      </a:r>
                    </a:p>
                  </a:txBody>
                  <a:tcPr marT="30375" marB="30375" marR="60725" marL="60725" anchor="ctr">
                    <a:solidFill>
                      <a:srgbClr val="FBE4D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</a:rPr>
                        <a:t>불가능</a:t>
                      </a:r>
                    </a:p>
                  </a:txBody>
                  <a:tcPr marT="30375" marB="30375" marR="60725" marL="60725" anchor="ctr">
                    <a:solidFill>
                      <a:srgbClr val="FBE4D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70C0"/>
                          </a:solidFill>
                        </a:rPr>
                        <a:t>가능</a:t>
                      </a:r>
                    </a:p>
                  </a:txBody>
                  <a:tcPr marT="30375" marB="30375" marR="60725" marL="60725" anchor="ctr">
                    <a:solidFill>
                      <a:srgbClr val="FBE4D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내 </a:t>
                      </a:r>
                      <a:r>
                        <a:rPr lang="en-US" sz="1000"/>
                        <a:t>타운이</a:t>
                      </a:r>
                      <a:r>
                        <a:rPr lang="en-US" sz="1000" u="none" cap="none" strike="noStrike"/>
                        <a:t> 있던 좌표까지 왔다가 돌아감</a:t>
                      </a:r>
                    </a:p>
                  </a:txBody>
                  <a:tcPr marT="30375" marB="30375" marR="60725" marL="60725" anchor="ctr">
                    <a:solidFill>
                      <a:srgbClr val="FBE4D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감시기능 집결 노티 사라짐</a:t>
                      </a:r>
                    </a:p>
                  </a:txBody>
                  <a:tcPr marT="30375" marB="30375" marR="60725" marL="60725" anchor="ctr">
                    <a:solidFill>
                      <a:srgbClr val="FBE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/>
        </p:nvSpPr>
        <p:spPr>
          <a:xfrm>
            <a:off x="636104" y="365760"/>
            <a:ext cx="11898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1590250" y="793750"/>
            <a:ext cx="10296900" cy="6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300">
                <a:solidFill>
                  <a:schemeClr val="dk1"/>
                </a:solidFill>
              </a:rPr>
              <a:t>장기 미접속 유저 타운 제거</a:t>
            </a:r>
          </a:p>
          <a:p>
            <a:pPr indent="-27940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장기 미접속 유저의 타운을 필드에서 제거하는 기능.</a:t>
            </a: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>
                <a:solidFill>
                  <a:schemeClr val="dk1"/>
                </a:solidFill>
              </a:rPr>
              <a:t>※ 장기 미접속 유저 : 14일(테이블로 변경 가능하도록 설정)동안 한 번도 로그인하지 않은 유저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해당 유저의 부대가 타운 밖에 있을 경우 즉시 복귀(순간이동)시킨 후 타운을 제거한다.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장기 미접속 처리된 유저는 소속된 연맹에서 탈퇴되지는 않는다.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단, 해당 유저에게 자원지원, 병력지원 시도 시 ‘장기 미접속 유저이므로 할 수 없다.’는 알림 팝업을 띄우고 중단한다.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연맹의 맹주가 장기 미접속 처리된 상태에서 연맹원이 ‘연맹타운이동’아이템을 사용 시 ‘맹주가 장기 미접속 상태이므로 할 수 없다.’는 알림 팝업을 띄우고 중단한다.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장기 미접속으로 타운이 제거되어도 TotalUserTownPerContinent(한 대륙당 최대 타운 갯수)에서 제외되지는 않는다. (추후 복귀시 유저가 가득차서 접속할 수 없는 문제를 방지하기 위함)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US" sz="1300">
                <a:solidFill>
                  <a:schemeClr val="dk1"/>
                </a:solidFill>
              </a:rPr>
              <a:t>장기 미접속 유저 복귀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장기 미접속 처리된 유저가 로그인 시 필드에서 제거된 타운을 재배치한다.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제거되기 전 유저의 타운 좌표를 기억하고 있다가 복귀시 해당 좌표로 재배치가 가능한지 체크한다.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재배치가 가능할 경우 기존 좌표에 그대로 재배치한다.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재배치가 불가능할 경우 필드 내 임의의 지역에 타운을 배치한다. (임의 타운이동 처리방식을 그대로 따른다.)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임의의 지역에 타운이 배치되고 나서 ‘장기간 미접속하여 타운의 위치가 변경되었다.’는 내용의 팝업 출력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rgbClr val="FF0000"/>
                </a:solidFill>
              </a:rPr>
              <a:t>타운 이동에 성공하면 해당 유저의 메일에 타운 강제 이동 알림 메일이 발송된다. (강제 타운 이동과 동일)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필드에 타운을 배치할 공간이 하나도 없을 경우 자원지를 제거하여 공간을 확보한다. (자원지의 종류는 상관없음)</a:t>
            </a:r>
          </a:p>
          <a:p>
            <a:pPr indent="-27940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자원지를 가장 적게 제거하면서 공간을 확보할 수 있는 좌표 중 임의의 한 곳을 대상으로 한다.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636104" y="365760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590261" y="1081378"/>
            <a:ext cx="10296938" cy="418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좌표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필드에서의 위치를 정의하는 값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(x,y)로 표기한다.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 부터 (1199,1199)까지 1200x1200개의 타일이 존재한다.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타일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개의 좌표를 갖는 필드의 하나의 영역을 타일이라고 지칭한다.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>
                <a:solidFill>
                  <a:schemeClr val="dk1"/>
                </a:solidFill>
              </a:rPr>
              <a:t>타운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각각의 유저에게 할당되는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좌표.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(x,y), (x+1,y), (x,y+1), (x+1,y+1) 총 4개의 타일을 차지한다.</a:t>
            </a:r>
          </a:p>
          <a:p>
            <a:pPr indent="0" lvl="1" marL="45720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타일의 상태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 : 빈 타일. 아무런 필드 오브젝트도 없는 일반 타일의 상태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Occupied : 필드 오브젝트에 의해 해당 타일이 차지된 상태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Terrain : 물, 산, 황무지(서버간 경계지역) 등의 특수지형이 위치한 타일.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 불가. 필드 오브젝트 생성 불가.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 오브젝트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자원지, 몬스터, 유적, 연맹 건물, 부대 점령, </a:t>
            </a:r>
            <a:r>
              <a:rPr lang="en-US">
                <a:solidFill>
                  <a:schemeClr val="dk1"/>
                </a:solidFill>
              </a:rPr>
              <a:t>도시,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투석기, 궁전, </a:t>
            </a:r>
            <a:r>
              <a:rPr lang="en-US">
                <a:solidFill>
                  <a:srgbClr val="FF0000"/>
                </a:solidFill>
              </a:rPr>
              <a:t>캠프 예정지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36104" y="365760"/>
            <a:ext cx="11898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590261" y="1081378"/>
            <a:ext cx="102969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>
                <a:solidFill>
                  <a:schemeClr val="dk1"/>
                </a:solidFill>
              </a:rPr>
              <a:t>자원지대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왕궁 지역, 황무지(서버간 경계지역)를 제외한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</a:t>
            </a:r>
            <a:r>
              <a:rPr lang="en-US">
                <a:solidFill>
                  <a:schemeClr val="dk1"/>
                </a:solidFill>
              </a:rPr>
              <a:t>의 모든 타일은 자원지대에 속한다.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자원지대에는 레벨이 존재하며, 해당 레벨의 자원지가 주로 생성되는 지역을 말한다.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ex) 5레벨 자원지가 주로 생성되는 지역을 5레벨 자원지대라고 부른다.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※ 해당 레벨 이하의 자원이 생성될 확률도 있다. (주 레벨보다는 낮은 확률)</a:t>
            </a:r>
          </a:p>
          <a:p>
            <a:pPr indent="-285750" lvl="1" marL="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자원지 레벨별 생성률은 데이터테이블로 정의한다.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412" y="2895600"/>
            <a:ext cx="688657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636104" y="365760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1590250" y="1081373"/>
            <a:ext cx="10296900" cy="48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임의 </a:t>
            </a:r>
            <a:r>
              <a:rPr b="1" lang="en-US">
                <a:solidFill>
                  <a:schemeClr val="dk1"/>
                </a:solidFill>
              </a:rPr>
              <a:t>타운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위치를 킹덤 내 임의의 빈 좌표로 변경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‘임의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이동’ 아이템을 통해 사용 가능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임의의 좌표 생성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필드에서 (x,y), (x+1,y), (x,y+1), (x+1,y+1)이 전부 빈 타일인 좌표 List 생성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내에서 임의의 좌표 1개 선출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캐슬 레벨이 5 이하일 경우 최고 레벨 자원지대에 해당하는 좌표는 List에 포함하지 않는다.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 처리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원래 </a:t>
            </a:r>
            <a:r>
              <a:rPr lang="en-US">
                <a:solidFill>
                  <a:schemeClr val="dk1"/>
                </a:solidFill>
              </a:rPr>
              <a:t>타운이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있던 좌표의 타일 상태 None 처리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타운</a:t>
            </a:r>
            <a:r>
              <a:rPr lang="en-US">
                <a:solidFill>
                  <a:srgbClr val="FF0000"/>
                </a:solidFill>
              </a:rPr>
              <a:t> 이동에 실패했을 경우 타운 이동 실패 팝업을 띄우고 아이템은 소비되지 않는다.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성벽의 내구도가 최대치보다 낮거나 화재 상태일 경우, 타운 이동 후 성벽의 내구도는 최대치로 회복되며, 화재 효과는 사라진다.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741" y="36576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3074740" y="366698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071548" y="5320839"/>
            <a:ext cx="3544336" cy="68246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122" name="Shape 122"/>
          <p:cNvGrpSpPr/>
          <p:nvPr/>
        </p:nvGrpSpPr>
        <p:grpSpPr>
          <a:xfrm>
            <a:off x="3157896" y="6003301"/>
            <a:ext cx="3398208" cy="579976"/>
            <a:chOff x="2429815" y="5939362"/>
            <a:chExt cx="3398208" cy="579976"/>
          </a:xfrm>
        </p:grpSpPr>
        <p:grpSp>
          <p:nvGrpSpPr>
            <p:cNvPr id="123" name="Shape 123"/>
            <p:cNvGrpSpPr/>
            <p:nvPr/>
          </p:nvGrpSpPr>
          <p:grpSpPr>
            <a:xfrm>
              <a:off x="3495717" y="5965156"/>
              <a:ext cx="2332305" cy="553824"/>
              <a:chOff x="3495717" y="5964319"/>
              <a:chExt cx="2332305" cy="553824"/>
            </a:xfrm>
          </p:grpSpPr>
          <p:sp>
            <p:nvSpPr>
              <p:cNvPr id="124" name="Shape 124"/>
              <p:cNvSpPr/>
              <p:nvPr/>
            </p:nvSpPr>
            <p:spPr>
              <a:xfrm>
                <a:off x="4778542" y="5998351"/>
                <a:ext cx="1049480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3655623" y="5964319"/>
                <a:ext cx="949296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3710471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130" name="Shape 1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1" name="Shape 131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132" name="Shape 132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741" y="36576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3074740" y="366698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Shape 136"/>
          <p:cNvGrpSpPr/>
          <p:nvPr/>
        </p:nvGrpSpPr>
        <p:grpSpPr>
          <a:xfrm>
            <a:off x="3186206" y="476448"/>
            <a:ext cx="3321538" cy="6081165"/>
            <a:chOff x="2458125" y="34382"/>
            <a:chExt cx="3770057" cy="6902326"/>
          </a:xfrm>
        </p:grpSpPr>
        <p:sp>
          <p:nvSpPr>
            <p:cNvPr id="137" name="Shape 137"/>
            <p:cNvSpPr/>
            <p:nvPr/>
          </p:nvSpPr>
          <p:spPr>
            <a:xfrm>
              <a:off x="2458125" y="34382"/>
              <a:ext cx="3770056" cy="620245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4501255" y="6373373"/>
              <a:ext cx="1726927" cy="56333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상점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2543588" y="486539"/>
              <a:ext cx="3611324" cy="566171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2627783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4403982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42" name="Shape 142"/>
            <p:cNvSpPr/>
            <p:nvPr/>
          </p:nvSpPr>
          <p:spPr>
            <a:xfrm>
              <a:off x="5292080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3515882" y="623854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2627783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4403982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5292080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3515882" y="1487950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2627783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4403982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5292080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3515882" y="2340663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2627783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4403982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5292080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3515882" y="3417617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2627783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4403982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5292080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3515882" y="4293096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2627783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4403982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5292080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3515882" y="5157192"/>
              <a:ext cx="779267" cy="77926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2627783" y="3204758"/>
              <a:ext cx="3443564" cy="165474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716016" y="4152246"/>
              <a:ext cx="1218544" cy="5760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2742244" y="3248541"/>
              <a:ext cx="1759008" cy="314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임의</a:t>
              </a:r>
              <a:r>
                <a:rPr b="1" lang="en-US" sz="1200">
                  <a:solidFill>
                    <a:schemeClr val="dk1"/>
                  </a:solidFill>
                </a:rPr>
                <a:t>타운</a:t>
              </a: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이동</a:t>
              </a:r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2742244" y="3614694"/>
              <a:ext cx="3192315" cy="1068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당신의 </a:t>
              </a:r>
              <a:r>
                <a:rPr lang="en-US" sz="1050">
                  <a:solidFill>
                    <a:schemeClr val="lt1"/>
                  </a:solidFill>
                </a:rPr>
                <a:t>타운을</a:t>
              </a: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현 킹덤의 랜덤한 위치로 이주시킵니다.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2627783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4403982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292080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3515882" y="5999385"/>
              <a:ext cx="779267" cy="15234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Shape 172"/>
          <p:cNvSpPr/>
          <p:nvPr/>
        </p:nvSpPr>
        <p:spPr>
          <a:xfrm>
            <a:off x="3066641" y="4439589"/>
            <a:ext cx="3535200" cy="15660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D8D8D8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73" name="Shape 173"/>
          <p:cNvSpPr/>
          <p:nvPr/>
        </p:nvSpPr>
        <p:spPr>
          <a:xfrm>
            <a:off x="3118389" y="602649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 rot="10800000">
            <a:off x="3204552" y="607435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3261500" y="572718"/>
            <a:ext cx="3181692" cy="302091"/>
          </a:xfrm>
          <a:prstGeom prst="roundRect">
            <a:avLst>
              <a:gd fmla="val 0" name="adj"/>
            </a:avLst>
          </a:prstGeom>
          <a:solidFill>
            <a:srgbClr val="2E75B5"/>
          </a:solidFill>
          <a:ln cap="flat" cmpd="sng" w="9525">
            <a:solidFill>
              <a:srgbClr val="222A3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가방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636104" y="365760"/>
            <a:ext cx="2098043" cy="454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임의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</p:txBody>
      </p:sp>
      <p:pic>
        <p:nvPicPr>
          <p:cNvPr descr="C:\Users\Peter\Desktop\com.hcg.cok.gp_v2.0.10-1002_Android-2.3.3\res\drawable-hdpi-v4\item000.png" id="177" name="Shape 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1200" y="2454766"/>
            <a:ext cx="785294" cy="78529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8612967" y="3783703"/>
            <a:ext cx="1368152" cy="3600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사용</a:t>
            </a:r>
          </a:p>
        </p:txBody>
      </p:sp>
      <p:cxnSp>
        <p:nvCxnSpPr>
          <p:cNvPr id="179" name="Shape 179"/>
          <p:cNvCxnSpPr>
            <a:stCxn id="178" idx="1"/>
          </p:cNvCxnSpPr>
          <p:nvPr/>
        </p:nvCxnSpPr>
        <p:spPr>
          <a:xfrm flipH="1">
            <a:off x="6026367" y="3963723"/>
            <a:ext cx="2586600" cy="39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180" name="Shape 180"/>
          <p:cNvSpPr/>
          <p:nvPr/>
        </p:nvSpPr>
        <p:spPr>
          <a:xfrm>
            <a:off x="8612967" y="4330248"/>
            <a:ext cx="3128409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 임의</a:t>
            </a:r>
            <a:r>
              <a:rPr lang="en-US" sz="1200">
                <a:solidFill>
                  <a:schemeClr val="lt1"/>
                </a:solidFill>
              </a:rPr>
              <a:t>타운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을(를)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사용하시겠습니까?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9518167" y="5743289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741" y="365760"/>
            <a:ext cx="3527100" cy="627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/>
          <p:nvPr/>
        </p:nvSpPr>
        <p:spPr>
          <a:xfrm>
            <a:off x="3074740" y="366699"/>
            <a:ext cx="3533700" cy="62774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071548" y="5320839"/>
            <a:ext cx="3544200" cy="6825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189" name="Shape 189"/>
          <p:cNvGrpSpPr/>
          <p:nvPr/>
        </p:nvGrpSpPr>
        <p:grpSpPr>
          <a:xfrm>
            <a:off x="3157896" y="6003301"/>
            <a:ext cx="3398127" cy="579899"/>
            <a:chOff x="2429815" y="5939362"/>
            <a:chExt cx="3398127" cy="579900"/>
          </a:xfrm>
        </p:grpSpPr>
        <p:grpSp>
          <p:nvGrpSpPr>
            <p:cNvPr id="190" name="Shape 190"/>
            <p:cNvGrpSpPr/>
            <p:nvPr/>
          </p:nvGrpSpPr>
          <p:grpSpPr>
            <a:xfrm>
              <a:off x="3495717" y="5965156"/>
              <a:ext cx="2332225" cy="553726"/>
              <a:chOff x="3495717" y="5964319"/>
              <a:chExt cx="2332225" cy="553726"/>
            </a:xfrm>
          </p:grpSpPr>
          <p:sp>
            <p:nvSpPr>
              <p:cNvPr id="191" name="Shape 191"/>
              <p:cNvSpPr/>
              <p:nvPr/>
            </p:nvSpPr>
            <p:spPr>
              <a:xfrm>
                <a:off x="4778542" y="5998351"/>
                <a:ext cx="1049400" cy="516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841587" y="6052305"/>
                <a:ext cx="938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lang="en-US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4898782" y="6343935"/>
                <a:ext cx="820800" cy="12180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3495717" y="6002046"/>
                <a:ext cx="1211100" cy="516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3655623" y="5964319"/>
                <a:ext cx="949200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3710471" y="6344575"/>
                <a:ext cx="798900" cy="133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197" name="Shape 19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8" name="Shape 198"/>
            <p:cNvGrpSpPr/>
            <p:nvPr/>
          </p:nvGrpSpPr>
          <p:grpSpPr>
            <a:xfrm>
              <a:off x="2429815" y="5939362"/>
              <a:ext cx="803400" cy="579900"/>
              <a:chOff x="2429816" y="5901771"/>
              <a:chExt cx="803400" cy="579900"/>
            </a:xfrm>
          </p:grpSpPr>
          <p:sp>
            <p:nvSpPr>
              <p:cNvPr id="199" name="Shape 199"/>
              <p:cNvSpPr/>
              <p:nvPr/>
            </p:nvSpPr>
            <p:spPr>
              <a:xfrm>
                <a:off x="2429816" y="5901771"/>
                <a:ext cx="803400" cy="579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 rot="10800000">
                <a:off x="2515908" y="5949680"/>
                <a:ext cx="542700" cy="48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12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741" y="365760"/>
            <a:ext cx="3527100" cy="627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074740" y="366699"/>
            <a:ext cx="3533700" cy="62774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Shape 203"/>
          <p:cNvGrpSpPr/>
          <p:nvPr/>
        </p:nvGrpSpPr>
        <p:grpSpPr>
          <a:xfrm>
            <a:off x="3186130" y="476446"/>
            <a:ext cx="3321458" cy="6081006"/>
            <a:chOff x="2458125" y="34382"/>
            <a:chExt cx="3770100" cy="6902391"/>
          </a:xfrm>
        </p:grpSpPr>
        <p:sp>
          <p:nvSpPr>
            <p:cNvPr id="204" name="Shape 204"/>
            <p:cNvSpPr/>
            <p:nvPr/>
          </p:nvSpPr>
          <p:spPr>
            <a:xfrm>
              <a:off x="2458125" y="34381"/>
              <a:ext cx="3770100" cy="62025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4501255" y="6373373"/>
              <a:ext cx="1726800" cy="5633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상점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2543588" y="486539"/>
              <a:ext cx="3611400" cy="5661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627783" y="623854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4403982" y="623854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5292080" y="623854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3515882" y="623854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2627783" y="1487950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4403982" y="1487950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5292080" y="1487950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3515882" y="1487950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627783" y="2340663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4403982" y="2340663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5292080" y="2340663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3515882" y="2340663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2627783" y="3417617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4403982" y="3417617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5292080" y="3417617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3515882" y="3417617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2627783" y="4293096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403982" y="4293096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5292080" y="4293096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3515882" y="4293096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2627783" y="5157192"/>
              <a:ext cx="779399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4403982" y="5157192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5292080" y="5157192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3515882" y="5157192"/>
              <a:ext cx="779400" cy="779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2627783" y="3204758"/>
              <a:ext cx="3443700" cy="16548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16016" y="4152246"/>
              <a:ext cx="1218600" cy="576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2742244" y="3248541"/>
              <a:ext cx="1758900" cy="314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임의도시이동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>
              <a:off x="2742244" y="3614694"/>
              <a:ext cx="3192300" cy="10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당신의 도시를 현 킹덤의 랜덤한 위치로 이주시킵니다.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2627783" y="5999385"/>
              <a:ext cx="779399" cy="152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4403982" y="5999385"/>
              <a:ext cx="779400" cy="152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5292080" y="5999385"/>
              <a:ext cx="779400" cy="152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3515882" y="5999385"/>
              <a:ext cx="779400" cy="152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Shape 239"/>
          <p:cNvSpPr/>
          <p:nvPr/>
        </p:nvSpPr>
        <p:spPr>
          <a:xfrm>
            <a:off x="3066641" y="4439589"/>
            <a:ext cx="3535200" cy="15660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D8D8D8"/>
              </a:buClr>
              <a:buSzPct val="25000"/>
              <a:buFont typeface="Arial"/>
              <a:buNone/>
            </a:pPr>
            <a:r>
              <a:rPr b="1" lang="en-US" sz="105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40" name="Shape 240"/>
          <p:cNvSpPr/>
          <p:nvPr/>
        </p:nvSpPr>
        <p:spPr>
          <a:xfrm>
            <a:off x="3118389" y="6026492"/>
            <a:ext cx="803400" cy="57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/>
          <p:nvPr/>
        </p:nvSpPr>
        <p:spPr>
          <a:xfrm rot="10800000">
            <a:off x="3204480" y="6074400"/>
            <a:ext cx="542700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3261500" y="572718"/>
            <a:ext cx="3181800" cy="302100"/>
          </a:xfrm>
          <a:prstGeom prst="roundRect">
            <a:avLst>
              <a:gd fmla="val 0" name="adj"/>
            </a:avLst>
          </a:prstGeom>
          <a:solidFill>
            <a:srgbClr val="2E75B5"/>
          </a:solidFill>
          <a:ln cap="flat" cmpd="sng" w="9525">
            <a:solidFill>
              <a:srgbClr val="222A3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가방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636104" y="365760"/>
            <a:ext cx="2097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임의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</p:txBody>
      </p:sp>
      <p:pic>
        <p:nvPicPr>
          <p:cNvPr descr="C:\Users\Peter\Desktop\com.hcg.cok.gp_v2.0.10-1002_Android-2.3.3\res\drawable-hdpi-v4\item000.png" id="244" name="Shape 2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1200" y="2454766"/>
            <a:ext cx="785400" cy="7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3074750" y="2319950"/>
            <a:ext cx="3533700" cy="1716300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</a:rPr>
              <a:t>현재 필드에 타운</a:t>
            </a:r>
            <a:r>
              <a:rPr b="1" lang="en-US" sz="1000">
                <a:solidFill>
                  <a:schemeClr val="lt1"/>
                </a:solidFill>
              </a:rPr>
              <a:t>이</a:t>
            </a:r>
            <a:r>
              <a:rPr b="1" lang="en-US" sz="1000">
                <a:solidFill>
                  <a:schemeClr val="lt1"/>
                </a:solidFill>
              </a:rPr>
              <a:t>동을 할 수 있는 공간이 없습니다.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</a:rPr>
              <a:t>잠시 후에 다시 시도해 주시기 바랍니다.</a:t>
            </a:r>
          </a:p>
        </p:txBody>
      </p:sp>
      <p:sp>
        <p:nvSpPr>
          <p:cNvPr id="246" name="Shape 246"/>
          <p:cNvSpPr/>
          <p:nvPr/>
        </p:nvSpPr>
        <p:spPr>
          <a:xfrm>
            <a:off x="7040025" y="2785847"/>
            <a:ext cx="34977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</a:rPr>
              <a:t>타운</a:t>
            </a:r>
            <a:r>
              <a:rPr lang="en-US" sz="1200">
                <a:solidFill>
                  <a:schemeClr val="lt1"/>
                </a:solidFill>
              </a:rPr>
              <a:t> 이동 실패 시 팝업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</a:rPr>
              <a:t>3초간 노출 후 사라짐</a:t>
            </a:r>
          </a:p>
        </p:txBody>
      </p:sp>
      <p:cxnSp>
        <p:nvCxnSpPr>
          <p:cNvPr id="247" name="Shape 247"/>
          <p:cNvCxnSpPr>
            <a:stCxn id="246" idx="1"/>
          </p:cNvCxnSpPr>
          <p:nvPr/>
        </p:nvCxnSpPr>
        <p:spPr>
          <a:xfrm flipH="1">
            <a:off x="6372525" y="3012947"/>
            <a:ext cx="667500" cy="20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636104" y="365760"/>
            <a:ext cx="2098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임의</a:t>
            </a:r>
            <a:r>
              <a:rPr lang="en-US" sz="1800">
                <a:solidFill>
                  <a:schemeClr val="dk1"/>
                </a:solidFill>
              </a:rPr>
              <a:t>타운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UI</a:t>
            </a:r>
          </a:p>
        </p:txBody>
      </p:sp>
      <p:grpSp>
        <p:nvGrpSpPr>
          <p:cNvPr id="253" name="Shape 253"/>
          <p:cNvGrpSpPr/>
          <p:nvPr/>
        </p:nvGrpSpPr>
        <p:grpSpPr>
          <a:xfrm>
            <a:off x="3098877" y="735091"/>
            <a:ext cx="3240000" cy="5759999"/>
            <a:chOff x="8096390" y="735091"/>
            <a:chExt cx="3240000" cy="5759999"/>
          </a:xfrm>
        </p:grpSpPr>
        <p:pic>
          <p:nvPicPr>
            <p:cNvPr id="254" name="Shape 2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96390" y="735091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Shape 2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96390" y="735091"/>
              <a:ext cx="3240000" cy="5759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Shape 256"/>
          <p:cNvSpPr/>
          <p:nvPr/>
        </p:nvSpPr>
        <p:spPr>
          <a:xfrm>
            <a:off x="7798149" y="1436700"/>
            <a:ext cx="17400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필드 맵으로 자동전환</a:t>
            </a:r>
          </a:p>
        </p:txBody>
      </p:sp>
      <p:sp>
        <p:nvSpPr>
          <p:cNvPr id="257" name="Shape 257"/>
          <p:cNvSpPr/>
          <p:nvPr/>
        </p:nvSpPr>
        <p:spPr>
          <a:xfrm>
            <a:off x="4961298" y="2697933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4063496" y="2783281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313675" y="2511676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4718878" y="2421142"/>
            <a:ext cx="250177" cy="362138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798150" y="2873825"/>
            <a:ext cx="2487900" cy="5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</a:rPr>
              <a:t>타운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이펙트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>
                <a:solidFill>
                  <a:schemeClr val="lt1"/>
                </a:solidFill>
              </a:rPr>
              <a:t>사용한 유저에게만 보임)</a:t>
            </a:r>
          </a:p>
        </p:txBody>
      </p:sp>
      <p:cxnSp>
        <p:nvCxnSpPr>
          <p:cNvPr id="262" name="Shape 262"/>
          <p:cNvCxnSpPr>
            <a:stCxn id="261" idx="1"/>
            <a:endCxn id="257" idx="3"/>
          </p:cNvCxnSpPr>
          <p:nvPr/>
        </p:nvCxnSpPr>
        <p:spPr>
          <a:xfrm rot="10800000">
            <a:off x="5211550" y="2878925"/>
            <a:ext cx="2586600" cy="2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263" name="Shape 263"/>
          <p:cNvSpPr/>
          <p:nvPr/>
        </p:nvSpPr>
        <p:spPr>
          <a:xfrm>
            <a:off x="7798150" y="1865725"/>
            <a:ext cx="30867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</a:rPr>
              <a:t>새 좌표로 내 타운이 이동된 것을 보여준다.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636104" y="365760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1590261" y="1081378"/>
            <a:ext cx="10296938" cy="2908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고급 </a:t>
            </a:r>
            <a:r>
              <a:rPr b="1" lang="en-US">
                <a:solidFill>
                  <a:schemeClr val="dk1"/>
                </a:solidFill>
              </a:rPr>
              <a:t>타운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위치를 킹덤 내의 원하는 좌표로 변경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‘고급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이동’ 아이템 또는 </a:t>
            </a:r>
            <a:r>
              <a:rPr lang="en-US">
                <a:solidFill>
                  <a:schemeClr val="dk1"/>
                </a:solidFill>
              </a:rPr>
              <a:t>아이템 판매 가격만큼의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크라운을 소모해서 사용 가능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아이템을 보유 중일 경우에는 반드시 아이템을 사용, 아이템이 없을 경우에만 크라운으로 사용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타운이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차지하는 4개 좌표의 상태가 전부 빈 타일일 경우 </a:t>
            </a:r>
            <a:r>
              <a:rPr lang="en-US">
                <a:solidFill>
                  <a:schemeClr val="dk1"/>
                </a:solidFill>
              </a:rPr>
              <a:t>타운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이동 가능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1개라도 빈 타일이 아닐 경우 이동 불가</a:t>
            </a:r>
          </a:p>
          <a:p>
            <a:pPr indent="0" lvl="2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사용자의 캐슬 레벨이 5 이하이고 이동하려는 좌표(x,y)가 최고 레벨 자원지대에 포함되어 있을 경우, 이동할 수 없다는 팝업과 함께 중단</a:t>
            </a:r>
          </a:p>
          <a:p>
            <a:pPr indent="-285750" lvl="1" marL="74295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성벽의 내구도가 최대치보다 낮거나 화재 상태일 경우, 타운 이동 후 성벽의 내구도는 최대치로 회복되며, 화재 효과는 사라진다.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